
<file path=[Content_Types].xml><?xml version="1.0" encoding="utf-8"?>
<Types xmlns="http://schemas.openxmlformats.org/package/2006/content-types">
  <Default Extension="png" ContentType="image/png"/>
  <Default Extension="gif&amp;ehk=ZIvcur" ContentType="image/gif"/>
  <Default Extension="jpeg" ContentType="image/jpeg"/>
  <Default Extension="png&amp;ehk=q"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0" r:id="rId2"/>
    <p:sldId id="281" r:id="rId3"/>
    <p:sldId id="310" r:id="rId4"/>
    <p:sldId id="315" r:id="rId5"/>
    <p:sldId id="316" r:id="rId6"/>
    <p:sldId id="314" r:id="rId7"/>
    <p:sldId id="305" r:id="rId8"/>
    <p:sldId id="322" r:id="rId9"/>
    <p:sldId id="282" r:id="rId10"/>
    <p:sldId id="283" r:id="rId11"/>
    <p:sldId id="292" r:id="rId12"/>
    <p:sldId id="321" r:id="rId13"/>
    <p:sldId id="293" r:id="rId14"/>
    <p:sldId id="308" r:id="rId15"/>
    <p:sldId id="304" r:id="rId16"/>
    <p:sldId id="299" r:id="rId17"/>
    <p:sldId id="300" r:id="rId18"/>
    <p:sldId id="294" r:id="rId19"/>
    <p:sldId id="296" r:id="rId20"/>
    <p:sldId id="295" r:id="rId21"/>
    <p:sldId id="323"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snapToGrid="0">
      <p:cViewPr varScale="1">
        <p:scale>
          <a:sx n="75" d="100"/>
          <a:sy n="75" d="100"/>
        </p:scale>
        <p:origin x="3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ED7FC-7B6C-40E5-BA39-323A40E1E579}"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BC9BB-3F5A-4D08-9383-C79149181F7E}" type="slidenum">
              <a:rPr lang="en-US" smtClean="0"/>
              <a:t>‹#›</a:t>
            </a:fld>
            <a:endParaRPr lang="en-US"/>
          </a:p>
        </p:txBody>
      </p:sp>
    </p:spTree>
    <p:extLst>
      <p:ext uri="{BB962C8B-B14F-4D97-AF65-F5344CB8AC3E}">
        <p14:creationId xmlns:p14="http://schemas.microsoft.com/office/powerpoint/2010/main" val="111334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x4LhR6fPdY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https://www.youtube.com/watch?v=x4LhR6fPdYM</a:t>
            </a:r>
            <a:endParaRPr lang="en-US" dirty="0"/>
          </a:p>
        </p:txBody>
      </p:sp>
      <p:sp>
        <p:nvSpPr>
          <p:cNvPr id="4" name="Slide Number Placeholder 3"/>
          <p:cNvSpPr>
            <a:spLocks noGrp="1"/>
          </p:cNvSpPr>
          <p:nvPr>
            <p:ph type="sldNum" sz="quarter" idx="10"/>
          </p:nvPr>
        </p:nvSpPr>
        <p:spPr/>
        <p:txBody>
          <a:bodyPr/>
          <a:lstStyle/>
          <a:p>
            <a:fld id="{9CCBC9BB-3F5A-4D08-9383-C79149181F7E}" type="slidenum">
              <a:rPr lang="en-US" smtClean="0"/>
              <a:t>3</a:t>
            </a:fld>
            <a:endParaRPr lang="en-US"/>
          </a:p>
        </p:txBody>
      </p:sp>
    </p:spTree>
    <p:extLst>
      <p:ext uri="{BB962C8B-B14F-4D97-AF65-F5344CB8AC3E}">
        <p14:creationId xmlns:p14="http://schemas.microsoft.com/office/powerpoint/2010/main" val="298810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929FFD-5803-47C1-8808-E78D4CD12BB1}"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375610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29FFD-5803-47C1-8808-E78D4CD12BB1}"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235967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29FFD-5803-47C1-8808-E78D4CD12BB1}"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120931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29FFD-5803-47C1-8808-E78D4CD12BB1}"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205476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29FFD-5803-47C1-8808-E78D4CD12BB1}"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212256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929FFD-5803-47C1-8808-E78D4CD12BB1}"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231674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929FFD-5803-47C1-8808-E78D4CD12BB1}"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226511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929FFD-5803-47C1-8808-E78D4CD12BB1}"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99306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29FFD-5803-47C1-8808-E78D4CD12BB1}"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243647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929FFD-5803-47C1-8808-E78D4CD12BB1}"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362489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929FFD-5803-47C1-8808-E78D4CD12BB1}"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CEEBD-8CBF-4241-97AD-FFE58EF89443}" type="slidenum">
              <a:rPr lang="en-US" smtClean="0"/>
              <a:t>‹#›</a:t>
            </a:fld>
            <a:endParaRPr lang="en-US"/>
          </a:p>
        </p:txBody>
      </p:sp>
    </p:spTree>
    <p:extLst>
      <p:ext uri="{BB962C8B-B14F-4D97-AF65-F5344CB8AC3E}">
        <p14:creationId xmlns:p14="http://schemas.microsoft.com/office/powerpoint/2010/main" val="96383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29FFD-5803-47C1-8808-E78D4CD12BB1}" type="datetimeFigureOut">
              <a:rPr lang="en-US" smtClean="0"/>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CEEBD-8CBF-4241-97AD-FFE58EF89443}" type="slidenum">
              <a:rPr lang="en-US" smtClean="0"/>
              <a:t>‹#›</a:t>
            </a:fld>
            <a:endParaRPr lang="en-US"/>
          </a:p>
        </p:txBody>
      </p:sp>
    </p:spTree>
    <p:extLst>
      <p:ext uri="{BB962C8B-B14F-4D97-AF65-F5344CB8AC3E}">
        <p14:creationId xmlns:p14="http://schemas.microsoft.com/office/powerpoint/2010/main" val="1729171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ideo" Target="https://www.youtube.com/embed/Wd0Hw_t-1wA"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 Id="rId9" Type="http://schemas.openxmlformats.org/officeDocument/2006/relationships/image" Target="../media/image27.gif&amp;ehk=ZIvcur"/></Relationships>
</file>

<file path=ppt/slides/_rels/slide12.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 Id="rId9" Type="http://schemas.openxmlformats.org/officeDocument/2006/relationships/image" Target="../media/image27.gif&amp;ehk=ZIvcur"/></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video" Target="https://www.youtube.com/embed/HdWz4Fh_P08"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3R_h0xOfG8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5.xml"/><Relationship Id="rId1" Type="http://schemas.openxmlformats.org/officeDocument/2006/relationships/video" Target="https://www.youtube.com/embed/q-658sVEnTc"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x4LhR6fPdYM"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adelacorralesperez.blogspot.com/2013/08/review-grammar-notes-and-exercises-to.html" TargetMode="External"/><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hyperlink" Target="http://mariaortegagarcia.com/grammar-2/gerund-in-spanish-form-and-uses/" TargetMode="External"/><Relationship Id="rId4" Type="http://schemas.openxmlformats.org/officeDocument/2006/relationships/image" Target="../media/image7.png&amp;ehk=q"/></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DC9BFF7-C656-4694-BDA1-62BE75BB98D5}"/>
              </a:ext>
            </a:extLst>
          </p:cNvPr>
          <p:cNvSpPr>
            <a:spLocks noGrp="1"/>
          </p:cNvSpPr>
          <p:nvPr>
            <p:ph sz="half" idx="1"/>
          </p:nvPr>
        </p:nvSpPr>
        <p:spPr>
          <a:xfrm>
            <a:off x="-1" y="1571863"/>
            <a:ext cx="12192001" cy="5286136"/>
          </a:xfrm>
        </p:spPr>
        <p:txBody>
          <a:bodyPr>
            <a:normAutofit lnSpcReduction="10000"/>
          </a:bodyPr>
          <a:lstStyle/>
          <a:p>
            <a:pPr marL="0" indent="0">
              <a:buNone/>
            </a:pPr>
            <a:r>
              <a:rPr lang="es-ES" b="1" dirty="0">
                <a:solidFill>
                  <a:srgbClr val="FF0000"/>
                </a:solidFill>
              </a:rPr>
              <a:t>En frases </a:t>
            </a:r>
            <a:r>
              <a:rPr lang="es-ES" b="1" dirty="0" smtClean="0">
                <a:solidFill>
                  <a:srgbClr val="FF0000"/>
                </a:solidFill>
              </a:rPr>
              <a:t>completas españolas, escribe </a:t>
            </a:r>
            <a:r>
              <a:rPr lang="es-ES" b="1" dirty="0">
                <a:solidFill>
                  <a:srgbClr val="FF0000"/>
                </a:solidFill>
              </a:rPr>
              <a:t>en el presente </a:t>
            </a:r>
            <a:r>
              <a:rPr lang="es-ES" b="1" dirty="0" smtClean="0">
                <a:solidFill>
                  <a:srgbClr val="FF0000"/>
                </a:solidFill>
              </a:rPr>
              <a:t>progresivo (</a:t>
            </a:r>
            <a:r>
              <a:rPr lang="es-ES" b="1" dirty="0" err="1" smtClean="0">
                <a:solidFill>
                  <a:srgbClr val="FF0000"/>
                </a:solidFill>
              </a:rPr>
              <a:t>conjugate</a:t>
            </a:r>
            <a:r>
              <a:rPr lang="es-ES" b="1" dirty="0" smtClean="0">
                <a:solidFill>
                  <a:srgbClr val="FF0000"/>
                </a:solidFill>
              </a:rPr>
              <a:t> estar + (</a:t>
            </a:r>
            <a:r>
              <a:rPr lang="es-ES" b="1" dirty="0" err="1" smtClean="0">
                <a:solidFill>
                  <a:srgbClr val="FF0000"/>
                </a:solidFill>
              </a:rPr>
              <a:t>verb-ar</a:t>
            </a:r>
            <a:r>
              <a:rPr lang="es-ES" b="1" dirty="0" smtClean="0">
                <a:solidFill>
                  <a:srgbClr val="FF0000"/>
                </a:solidFill>
              </a:rPr>
              <a:t>/</a:t>
            </a:r>
            <a:r>
              <a:rPr lang="es-ES" b="1" dirty="0" err="1" smtClean="0">
                <a:solidFill>
                  <a:srgbClr val="FF0000"/>
                </a:solidFill>
              </a:rPr>
              <a:t>er</a:t>
            </a:r>
            <a:r>
              <a:rPr lang="es-ES" b="1" dirty="0" smtClean="0">
                <a:solidFill>
                  <a:srgbClr val="FF0000"/>
                </a:solidFill>
              </a:rPr>
              <a:t>/ir) + ando OR </a:t>
            </a:r>
            <a:r>
              <a:rPr lang="es-ES" b="1" dirty="0" err="1" smtClean="0">
                <a:solidFill>
                  <a:srgbClr val="FF0000"/>
                </a:solidFill>
              </a:rPr>
              <a:t>iendo</a:t>
            </a:r>
            <a:r>
              <a:rPr lang="es-ES" b="1" dirty="0" smtClean="0">
                <a:solidFill>
                  <a:srgbClr val="FF0000"/>
                </a:solidFill>
              </a:rPr>
              <a:t>) </a:t>
            </a:r>
            <a:r>
              <a:rPr lang="es-ES" b="1" dirty="0">
                <a:solidFill>
                  <a:srgbClr val="FF0000"/>
                </a:solidFill>
              </a:rPr>
              <a:t>para </a:t>
            </a:r>
            <a:r>
              <a:rPr lang="es-ES" b="1" dirty="0" smtClean="0">
                <a:solidFill>
                  <a:srgbClr val="FF0000"/>
                </a:solidFill>
              </a:rPr>
              <a:t>los </a:t>
            </a:r>
            <a:r>
              <a:rPr lang="es-ES" b="1" dirty="0">
                <a:solidFill>
                  <a:srgbClr val="FF0000"/>
                </a:solidFill>
              </a:rPr>
              <a:t>siguientes </a:t>
            </a:r>
            <a:r>
              <a:rPr lang="es-ES" b="1" dirty="0" smtClean="0">
                <a:solidFill>
                  <a:srgbClr val="FF0000"/>
                </a:solidFill>
              </a:rPr>
              <a:t>quehaceres</a:t>
            </a:r>
            <a:r>
              <a:rPr lang="en-US" b="1" dirty="0" smtClean="0">
                <a:solidFill>
                  <a:srgbClr val="FF0000"/>
                </a:solidFill>
              </a:rPr>
              <a:t>:</a:t>
            </a:r>
            <a:endParaRPr lang="en-US" b="1" dirty="0">
              <a:solidFill>
                <a:srgbClr val="FF0000"/>
              </a:solidFill>
            </a:endParaRPr>
          </a:p>
          <a:p>
            <a:pPr marL="514350" indent="-514350">
              <a:buFont typeface="+mj-lt"/>
              <a:buAutoNum type="arabicParenR"/>
            </a:pPr>
            <a:r>
              <a:rPr lang="en-US" dirty="0" smtClean="0"/>
              <a:t>(</a:t>
            </a:r>
            <a:r>
              <a:rPr lang="en-US" dirty="0" err="1" smtClean="0"/>
              <a:t>Yo</a:t>
            </a:r>
            <a:r>
              <a:rPr lang="en-US" dirty="0" smtClean="0"/>
              <a:t>) Dar de comer al </a:t>
            </a:r>
            <a:r>
              <a:rPr lang="en-US" dirty="0" err="1" smtClean="0"/>
              <a:t>perro</a:t>
            </a:r>
            <a:r>
              <a:rPr lang="en-US" dirty="0" smtClean="0"/>
              <a:t> </a:t>
            </a:r>
            <a:r>
              <a:rPr lang="en-US" dirty="0" err="1" smtClean="0"/>
              <a:t>en</a:t>
            </a:r>
            <a:r>
              <a:rPr lang="en-US" dirty="0" smtClean="0"/>
              <a:t> el </a:t>
            </a:r>
            <a:r>
              <a:rPr lang="en-US" dirty="0" err="1" smtClean="0"/>
              <a:t>jardín</a:t>
            </a:r>
            <a:endParaRPr lang="en-US" dirty="0" smtClean="0"/>
          </a:p>
          <a:p>
            <a:pPr marL="514350" indent="-514350">
              <a:buFont typeface="+mj-lt"/>
              <a:buAutoNum type="arabicParenR"/>
            </a:pPr>
            <a:r>
              <a:rPr lang="en-US" dirty="0" smtClean="0"/>
              <a:t>(</a:t>
            </a:r>
            <a:r>
              <a:rPr lang="en-US" dirty="0" err="1" smtClean="0"/>
              <a:t>Tú</a:t>
            </a:r>
            <a:r>
              <a:rPr lang="en-US" dirty="0" smtClean="0"/>
              <a:t>) </a:t>
            </a:r>
            <a:r>
              <a:rPr lang="en-US" dirty="0" err="1" smtClean="0"/>
              <a:t>Pasar</a:t>
            </a:r>
            <a:r>
              <a:rPr lang="en-US" dirty="0" smtClean="0"/>
              <a:t> la </a:t>
            </a:r>
            <a:r>
              <a:rPr lang="en-US" dirty="0" err="1" smtClean="0"/>
              <a:t>aspiradora</a:t>
            </a:r>
            <a:r>
              <a:rPr lang="en-US" dirty="0" smtClean="0"/>
              <a:t> </a:t>
            </a:r>
            <a:r>
              <a:rPr lang="en-US" dirty="0" err="1" smtClean="0"/>
              <a:t>en</a:t>
            </a:r>
            <a:r>
              <a:rPr lang="en-US" dirty="0" smtClean="0"/>
              <a:t> la </a:t>
            </a:r>
            <a:r>
              <a:rPr lang="en-US" dirty="0" err="1" smtClean="0"/>
              <a:t>alfombra</a:t>
            </a:r>
            <a:r>
              <a:rPr lang="en-US" dirty="0" smtClean="0"/>
              <a:t> </a:t>
            </a:r>
            <a:r>
              <a:rPr lang="en-US" dirty="0" err="1" smtClean="0"/>
              <a:t>en</a:t>
            </a:r>
            <a:r>
              <a:rPr lang="en-US" dirty="0" smtClean="0"/>
              <a:t> la </a:t>
            </a:r>
            <a:r>
              <a:rPr lang="en-US" dirty="0" err="1" smtClean="0"/>
              <a:t>sala</a:t>
            </a:r>
            <a:endParaRPr lang="en-US" dirty="0" smtClean="0"/>
          </a:p>
          <a:p>
            <a:pPr marL="514350" indent="-514350">
              <a:buFont typeface="+mj-lt"/>
              <a:buAutoNum type="arabicParenR"/>
            </a:pPr>
            <a:r>
              <a:rPr lang="en-US" dirty="0" smtClean="0"/>
              <a:t>(</a:t>
            </a:r>
            <a:r>
              <a:rPr lang="en-US" dirty="0" err="1" smtClean="0"/>
              <a:t>Él</a:t>
            </a:r>
            <a:r>
              <a:rPr lang="en-US" dirty="0" smtClean="0"/>
              <a:t>) </a:t>
            </a:r>
            <a:r>
              <a:rPr lang="en-US" dirty="0" err="1" smtClean="0"/>
              <a:t>ayudar</a:t>
            </a:r>
            <a:r>
              <a:rPr lang="en-US" dirty="0" smtClean="0"/>
              <a:t> </a:t>
            </a:r>
            <a:r>
              <a:rPr lang="en-US" dirty="0" err="1" smtClean="0"/>
              <a:t>en</a:t>
            </a:r>
            <a:r>
              <a:rPr lang="en-US" dirty="0" smtClean="0"/>
              <a:t> la </a:t>
            </a:r>
            <a:r>
              <a:rPr lang="en-US" dirty="0" err="1" smtClean="0"/>
              <a:t>cocina</a:t>
            </a:r>
            <a:endParaRPr lang="en-US" dirty="0" smtClean="0"/>
          </a:p>
          <a:p>
            <a:pPr marL="514350" indent="-514350">
              <a:buFont typeface="+mj-lt"/>
              <a:buAutoNum type="arabicParenR"/>
            </a:pPr>
            <a:r>
              <a:rPr lang="en-US" dirty="0" smtClean="0"/>
              <a:t>(</a:t>
            </a:r>
            <a:r>
              <a:rPr lang="en-US" dirty="0" err="1" smtClean="0"/>
              <a:t>Nosotros</a:t>
            </a:r>
            <a:r>
              <a:rPr lang="en-US" dirty="0" smtClean="0"/>
              <a:t>) </a:t>
            </a:r>
            <a:r>
              <a:rPr lang="en-US" dirty="0" err="1" smtClean="0"/>
              <a:t>Quitar</a:t>
            </a:r>
            <a:r>
              <a:rPr lang="en-US" dirty="0" smtClean="0"/>
              <a:t> el </a:t>
            </a:r>
            <a:r>
              <a:rPr lang="en-US" dirty="0" err="1" smtClean="0"/>
              <a:t>polvo</a:t>
            </a:r>
            <a:endParaRPr lang="en-US" dirty="0" smtClean="0"/>
          </a:p>
          <a:p>
            <a:pPr marL="0" indent="0">
              <a:buNone/>
            </a:pPr>
            <a:r>
              <a:rPr lang="es-ES" b="1" dirty="0">
                <a:solidFill>
                  <a:srgbClr val="FF0000"/>
                </a:solidFill>
              </a:rPr>
              <a:t>En frases </a:t>
            </a:r>
            <a:r>
              <a:rPr lang="es-ES" b="1" dirty="0" smtClean="0">
                <a:solidFill>
                  <a:srgbClr val="FF0000"/>
                </a:solidFill>
              </a:rPr>
              <a:t>completas </a:t>
            </a:r>
            <a:r>
              <a:rPr lang="es-ES" b="1" dirty="0">
                <a:solidFill>
                  <a:srgbClr val="FF0000"/>
                </a:solidFill>
              </a:rPr>
              <a:t>españolas</a:t>
            </a:r>
            <a:r>
              <a:rPr lang="es-ES" b="1" dirty="0" smtClean="0">
                <a:solidFill>
                  <a:srgbClr val="FF0000"/>
                </a:solidFill>
              </a:rPr>
              <a:t>, escribe </a:t>
            </a:r>
            <a:r>
              <a:rPr lang="es-ES" b="1" dirty="0">
                <a:solidFill>
                  <a:srgbClr val="FF0000"/>
                </a:solidFill>
              </a:rPr>
              <a:t>el </a:t>
            </a:r>
            <a:r>
              <a:rPr lang="es-ES" b="1" dirty="0" smtClean="0">
                <a:solidFill>
                  <a:srgbClr val="FF0000"/>
                </a:solidFill>
              </a:rPr>
              <a:t>mandato afirmativo </a:t>
            </a:r>
            <a:r>
              <a:rPr lang="es-ES" b="1" dirty="0">
                <a:solidFill>
                  <a:srgbClr val="FF0000"/>
                </a:solidFill>
              </a:rPr>
              <a:t>para </a:t>
            </a:r>
            <a:r>
              <a:rPr lang="es-ES" b="1" dirty="0" smtClean="0">
                <a:solidFill>
                  <a:srgbClr val="FF0000"/>
                </a:solidFill>
              </a:rPr>
              <a:t>los </a:t>
            </a:r>
            <a:r>
              <a:rPr lang="es-ES" b="1" dirty="0">
                <a:solidFill>
                  <a:srgbClr val="FF0000"/>
                </a:solidFill>
              </a:rPr>
              <a:t>siguientes </a:t>
            </a:r>
            <a:r>
              <a:rPr lang="es-ES" b="1" dirty="0" smtClean="0">
                <a:solidFill>
                  <a:srgbClr val="FF0000"/>
                </a:solidFill>
              </a:rPr>
              <a:t>quehaceres:</a:t>
            </a:r>
          </a:p>
          <a:p>
            <a:pPr marL="514350" indent="-514350">
              <a:buFont typeface="+mj-lt"/>
              <a:buAutoNum type="arabicParenR" startAt="5"/>
            </a:pPr>
            <a:r>
              <a:rPr lang="es-ES" dirty="0" smtClean="0"/>
              <a:t>Hacer la cama</a:t>
            </a:r>
          </a:p>
          <a:p>
            <a:pPr marL="514350" indent="-514350">
              <a:buFont typeface="+mj-lt"/>
              <a:buAutoNum type="arabicParenR" startAt="5"/>
            </a:pPr>
            <a:r>
              <a:rPr lang="es-ES" dirty="0" smtClean="0"/>
              <a:t>Poner la mesa</a:t>
            </a:r>
          </a:p>
          <a:p>
            <a:pPr marL="514350" indent="-514350">
              <a:buFont typeface="+mj-lt"/>
              <a:buAutoNum type="arabicParenR" startAt="5"/>
            </a:pPr>
            <a:r>
              <a:rPr lang="es-ES" dirty="0" smtClean="0"/>
              <a:t>Sacar la basura</a:t>
            </a:r>
            <a:endParaRPr lang="es-ES" dirty="0"/>
          </a:p>
          <a:p>
            <a:pPr marL="0" indent="0">
              <a:buNone/>
            </a:pPr>
            <a:endParaRPr lang="es-ES" b="1" dirty="0">
              <a:solidFill>
                <a:srgbClr val="FF0000"/>
              </a:solidFill>
            </a:endParaRPr>
          </a:p>
        </p:txBody>
      </p:sp>
      <p:pic>
        <p:nvPicPr>
          <p:cNvPr id="8" name="Picture 7">
            <a:extLst>
              <a:ext uri="{FF2B5EF4-FFF2-40B4-BE49-F238E27FC236}">
                <a16:creationId xmlns="" xmlns:a16="http://schemas.microsoft.com/office/drawing/2014/main" id="{C55FD8CA-3132-4097-8AB0-4E6D24691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2" y="0"/>
            <a:ext cx="6915583" cy="1571863"/>
          </a:xfrm>
          <a:prstGeom prst="rect">
            <a:avLst/>
          </a:prstGeom>
        </p:spPr>
      </p:pic>
      <p:pic>
        <p:nvPicPr>
          <p:cNvPr id="4" name="Wd0Hw_t-1wA">
            <a:hlinkClick r:id="" action="ppaction://media"/>
            <a:extLst>
              <a:ext uri="{FF2B5EF4-FFF2-40B4-BE49-F238E27FC236}">
                <a16:creationId xmlns="" xmlns:a16="http://schemas.microsoft.com/office/drawing/2014/main" id="{57F95CEA-AE0A-489C-B9F0-F5A8A9296E35}"/>
              </a:ext>
            </a:extLst>
          </p:cNvPr>
          <p:cNvPicPr>
            <a:picLocks noGrp="1" noRot="1" noChangeAspect="1"/>
          </p:cNvPicPr>
          <p:nvPr>
            <p:ph sz="half" idx="2"/>
            <a:videoFile r:link="rId1"/>
          </p:nvPr>
        </p:nvPicPr>
        <p:blipFill>
          <a:blip r:embed="rId4"/>
          <a:stretch>
            <a:fillRect/>
          </a:stretch>
        </p:blipFill>
        <p:spPr>
          <a:xfrm>
            <a:off x="7594600" y="0"/>
            <a:ext cx="4597400" cy="1466850"/>
          </a:xfrm>
          <a:prstGeom prst="rect">
            <a:avLst/>
          </a:prstGeom>
        </p:spPr>
      </p:pic>
    </p:spTree>
    <p:extLst>
      <p:ext uri="{BB962C8B-B14F-4D97-AF65-F5344CB8AC3E}">
        <p14:creationId xmlns:p14="http://schemas.microsoft.com/office/powerpoint/2010/main" val="177660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5800" y="-1"/>
            <a:ext cx="4216398" cy="6754369"/>
          </a:xfrm>
          <a:prstGeom prst="rect">
            <a:avLst/>
          </a:prstGeom>
        </p:spPr>
      </p:pic>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1"/>
            <a:ext cx="6019798" cy="6754368"/>
          </a:xfrm>
        </p:spPr>
      </p:pic>
      <p:sp>
        <p:nvSpPr>
          <p:cNvPr id="2" name="Title 1"/>
          <p:cNvSpPr>
            <a:spLocks noGrp="1"/>
          </p:cNvSpPr>
          <p:nvPr>
            <p:ph type="title"/>
          </p:nvPr>
        </p:nvSpPr>
        <p:spPr>
          <a:xfrm>
            <a:off x="0" y="40944"/>
            <a:ext cx="12192000" cy="941696"/>
          </a:xfrm>
        </p:spPr>
        <p:txBody>
          <a:bodyPr/>
          <a:lstStyle/>
          <a:p>
            <a:r>
              <a:rPr lang="en-US" dirty="0"/>
              <a:t>El </a:t>
            </a:r>
            <a:r>
              <a:rPr lang="en-US" dirty="0" err="1"/>
              <a:t>mueble</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0431" y="20471"/>
            <a:ext cx="2023873" cy="982641"/>
          </a:xfrm>
          <a:prstGeom prst="rect">
            <a:avLst/>
          </a:prstGeom>
        </p:spPr>
      </p:pic>
      <p:sp>
        <p:nvSpPr>
          <p:cNvPr id="4" name="Content Placeholder 3"/>
          <p:cNvSpPr>
            <a:spLocks noGrp="1"/>
          </p:cNvSpPr>
          <p:nvPr>
            <p:ph sz="half" idx="2"/>
          </p:nvPr>
        </p:nvSpPr>
        <p:spPr>
          <a:xfrm>
            <a:off x="0" y="711258"/>
            <a:ext cx="6172200" cy="6146741"/>
          </a:xfrm>
        </p:spPr>
        <p:txBody>
          <a:bodyPr>
            <a:normAutofit fontScale="77500" lnSpcReduction="20000"/>
          </a:bodyPr>
          <a:lstStyle/>
          <a:p>
            <a:r>
              <a:rPr lang="es-ES" dirty="0"/>
              <a:t>el armario </a:t>
            </a:r>
            <a:endParaRPr lang="en-US" dirty="0"/>
          </a:p>
          <a:p>
            <a:r>
              <a:rPr lang="es-ES" dirty="0"/>
              <a:t>la cama  </a:t>
            </a:r>
            <a:endParaRPr lang="en-US" dirty="0"/>
          </a:p>
          <a:p>
            <a:r>
              <a:rPr lang="es-ES" dirty="0"/>
              <a:t>la cómoda </a:t>
            </a:r>
            <a:endParaRPr lang="en-US" dirty="0"/>
          </a:p>
          <a:p>
            <a:r>
              <a:rPr lang="es-ES" dirty="0"/>
              <a:t>el estante </a:t>
            </a:r>
            <a:endParaRPr lang="en-US" dirty="0"/>
          </a:p>
          <a:p>
            <a:r>
              <a:rPr lang="es-ES" dirty="0"/>
              <a:t>la mesa</a:t>
            </a:r>
            <a:endParaRPr lang="en-US" dirty="0"/>
          </a:p>
          <a:p>
            <a:r>
              <a:rPr lang="es-ES" dirty="0"/>
              <a:t>la mesita de noche</a:t>
            </a:r>
            <a:endParaRPr lang="en-US" dirty="0"/>
          </a:p>
          <a:p>
            <a:r>
              <a:rPr lang="es-ES" dirty="0"/>
              <a:t>la silla</a:t>
            </a:r>
            <a:endParaRPr lang="en-US" dirty="0"/>
          </a:p>
          <a:p>
            <a:r>
              <a:rPr lang="es-ES" dirty="0"/>
              <a:t>el sillón</a:t>
            </a:r>
            <a:endParaRPr lang="en-US" dirty="0"/>
          </a:p>
          <a:p>
            <a:r>
              <a:rPr lang="es-ES" dirty="0"/>
              <a:t>el sofá</a:t>
            </a:r>
          </a:p>
          <a:p>
            <a:r>
              <a:rPr lang="es-ES" dirty="0"/>
              <a:t>la alfombra </a:t>
            </a:r>
            <a:endParaRPr lang="en-US" dirty="0"/>
          </a:p>
          <a:p>
            <a:r>
              <a:rPr lang="es-ES" dirty="0"/>
              <a:t>la chimenea</a:t>
            </a:r>
            <a:endParaRPr lang="en-US" dirty="0"/>
          </a:p>
          <a:p>
            <a:r>
              <a:rPr lang="es-ES" dirty="0"/>
              <a:t>las cortinas </a:t>
            </a:r>
            <a:endParaRPr lang="en-US" dirty="0"/>
          </a:p>
          <a:p>
            <a:r>
              <a:rPr lang="es-ES" dirty="0"/>
              <a:t>el cuadro </a:t>
            </a:r>
            <a:endParaRPr lang="en-US" dirty="0"/>
          </a:p>
          <a:p>
            <a:r>
              <a:rPr lang="es-ES" dirty="0"/>
              <a:t>el despertador</a:t>
            </a:r>
            <a:endParaRPr lang="en-US" dirty="0"/>
          </a:p>
          <a:p>
            <a:r>
              <a:rPr lang="es-ES" dirty="0"/>
              <a:t>el espejo </a:t>
            </a:r>
            <a:endParaRPr lang="en-US" dirty="0"/>
          </a:p>
          <a:p>
            <a:r>
              <a:rPr lang="es-ES" dirty="0"/>
              <a:t>la lámpara </a:t>
            </a:r>
            <a:endParaRPr lang="en-US" dirty="0"/>
          </a:p>
          <a:p>
            <a:r>
              <a:rPr lang="es-ES" dirty="0"/>
              <a:t>el ventilador d</a:t>
            </a:r>
            <a:r>
              <a:rPr lang="es-ES" dirty="0">
                <a:solidFill>
                  <a:schemeClr val="bg1"/>
                </a:solidFill>
              </a:rPr>
              <a:t>el techo</a:t>
            </a:r>
            <a:endParaRPr lang="en-US" dirty="0">
              <a:solidFill>
                <a:schemeClr val="bg1"/>
              </a:solidFill>
            </a:endParaRPr>
          </a:p>
          <a:p>
            <a:pPr marL="0" indent="0">
              <a:buNone/>
            </a:pP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9687" y="5001769"/>
            <a:ext cx="1252311" cy="1752599"/>
          </a:xfrm>
          <a:prstGeom prst="rect">
            <a:avLst/>
          </a:prstGeom>
        </p:spPr>
      </p:pic>
    </p:spTree>
    <p:extLst>
      <p:ext uri="{BB962C8B-B14F-4D97-AF65-F5344CB8AC3E}">
        <p14:creationId xmlns:p14="http://schemas.microsoft.com/office/powerpoint/2010/main" val="2057696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927280"/>
            <a:ext cx="12192000" cy="5930720"/>
          </a:xfrm>
        </p:spPr>
      </p:pic>
      <p:sp>
        <p:nvSpPr>
          <p:cNvPr id="11" name="TextBox 10"/>
          <p:cNvSpPr txBox="1"/>
          <p:nvPr/>
        </p:nvSpPr>
        <p:spPr>
          <a:xfrm>
            <a:off x="0" y="5954143"/>
            <a:ext cx="2253803" cy="1015663"/>
          </a:xfrm>
          <a:prstGeom prst="rect">
            <a:avLst/>
          </a:prstGeom>
          <a:solidFill>
            <a:schemeClr val="bg1"/>
          </a:solidFill>
        </p:spPr>
        <p:txBody>
          <a:bodyPr wrap="square" rtlCol="0">
            <a:spAutoFit/>
          </a:bodyPr>
          <a:lstStyle/>
          <a:p>
            <a:r>
              <a:rPr lang="en-US" sz="3000" dirty="0"/>
              <a:t>Cortar el </a:t>
            </a:r>
            <a:r>
              <a:rPr lang="en-US" sz="3000" dirty="0" err="1"/>
              <a:t>césped</a:t>
            </a:r>
            <a:endParaRPr lang="en-US" sz="3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41" y="5063489"/>
            <a:ext cx="1442433" cy="1002460"/>
          </a:xfrm>
          <a:prstGeom prst="rect">
            <a:avLst/>
          </a:prstGeom>
        </p:spPr>
      </p:pic>
      <p:sp>
        <p:nvSpPr>
          <p:cNvPr id="13" name="TextBox 12"/>
          <p:cNvSpPr txBox="1"/>
          <p:nvPr/>
        </p:nvSpPr>
        <p:spPr>
          <a:xfrm>
            <a:off x="2483893" y="3338642"/>
            <a:ext cx="3612107" cy="553998"/>
          </a:xfrm>
          <a:prstGeom prst="rect">
            <a:avLst/>
          </a:prstGeom>
          <a:solidFill>
            <a:schemeClr val="bg1"/>
          </a:solidFill>
        </p:spPr>
        <p:txBody>
          <a:bodyPr wrap="square" rtlCol="0">
            <a:spAutoFit/>
          </a:bodyPr>
          <a:lstStyle/>
          <a:p>
            <a:pPr algn="ctr"/>
            <a:r>
              <a:rPr lang="en-US" sz="3000" dirty="0" err="1"/>
              <a:t>Arreglar</a:t>
            </a:r>
            <a:r>
              <a:rPr lang="en-US" sz="3000" dirty="0"/>
              <a:t> el cuarto</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565" y="3892640"/>
            <a:ext cx="2286000" cy="1386058"/>
          </a:xfrm>
          <a:prstGeom prst="rect">
            <a:avLst/>
          </a:prstGeom>
        </p:spPr>
      </p:pic>
      <p:sp>
        <p:nvSpPr>
          <p:cNvPr id="15" name="TextBox 14"/>
          <p:cNvSpPr txBox="1"/>
          <p:nvPr/>
        </p:nvSpPr>
        <p:spPr>
          <a:xfrm>
            <a:off x="5628565" y="4582724"/>
            <a:ext cx="3747255" cy="553998"/>
          </a:xfrm>
          <a:prstGeom prst="rect">
            <a:avLst/>
          </a:prstGeom>
          <a:solidFill>
            <a:schemeClr val="bg1"/>
          </a:solidFill>
        </p:spPr>
        <p:txBody>
          <a:bodyPr wrap="square" rtlCol="0">
            <a:spAutoFit/>
          </a:bodyPr>
          <a:lstStyle/>
          <a:p>
            <a:pPr algn="r"/>
            <a:r>
              <a:rPr lang="en-US" sz="3000" dirty="0" err="1"/>
              <a:t>Limpiar</a:t>
            </a:r>
            <a:r>
              <a:rPr lang="en-US" sz="3000" dirty="0"/>
              <a:t> el </a:t>
            </a:r>
            <a:r>
              <a:rPr lang="en-US" sz="3000" dirty="0" err="1"/>
              <a:t>baño</a:t>
            </a:r>
            <a:endParaRPr lang="en-US" sz="30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7166" y="3338642"/>
            <a:ext cx="2446986" cy="1336389"/>
          </a:xfrm>
          <a:prstGeom prst="rect">
            <a:avLst/>
          </a:prstGeom>
        </p:spPr>
      </p:pic>
      <p:sp>
        <p:nvSpPr>
          <p:cNvPr id="17" name="TextBox 16"/>
          <p:cNvSpPr txBox="1"/>
          <p:nvPr/>
        </p:nvSpPr>
        <p:spPr>
          <a:xfrm>
            <a:off x="0" y="2673972"/>
            <a:ext cx="3593206" cy="477054"/>
          </a:xfrm>
          <a:prstGeom prst="rect">
            <a:avLst/>
          </a:prstGeom>
          <a:solidFill>
            <a:schemeClr val="bg1"/>
          </a:solidFill>
        </p:spPr>
        <p:txBody>
          <a:bodyPr wrap="square" rtlCol="0">
            <a:spAutoFit/>
          </a:bodyPr>
          <a:lstStyle/>
          <a:p>
            <a:r>
              <a:rPr lang="en-US" sz="2500" dirty="0"/>
              <a:t>Dar de comer al </a:t>
            </a:r>
            <a:r>
              <a:rPr lang="en-US" sz="2500" dirty="0" err="1"/>
              <a:t>perro</a:t>
            </a:r>
            <a:endParaRPr lang="en-US" sz="2500" dirty="0"/>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55312"/>
            <a:ext cx="2369713" cy="129968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6876" y="1882186"/>
            <a:ext cx="2240924" cy="1532744"/>
          </a:xfrm>
          <a:prstGeom prst="rect">
            <a:avLst/>
          </a:prstGeom>
        </p:spPr>
      </p:pic>
      <p:sp>
        <p:nvSpPr>
          <p:cNvPr id="19" name="TextBox 18"/>
          <p:cNvSpPr txBox="1"/>
          <p:nvPr/>
        </p:nvSpPr>
        <p:spPr>
          <a:xfrm>
            <a:off x="2559676" y="1430258"/>
            <a:ext cx="3155324" cy="477054"/>
          </a:xfrm>
          <a:prstGeom prst="rect">
            <a:avLst/>
          </a:prstGeom>
          <a:solidFill>
            <a:schemeClr val="bg1"/>
          </a:solidFill>
        </p:spPr>
        <p:txBody>
          <a:bodyPr wrap="square" rtlCol="0">
            <a:spAutoFit/>
          </a:bodyPr>
          <a:lstStyle/>
          <a:p>
            <a:pPr algn="ctr"/>
            <a:r>
              <a:rPr lang="en-US" sz="2500" dirty="0" err="1"/>
              <a:t>Ayudar</a:t>
            </a:r>
            <a:endParaRPr lang="en-US" sz="2500" dirty="0"/>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97930" y="65001"/>
            <a:ext cx="1694070" cy="1500946"/>
          </a:xfrm>
          <a:prstGeom prst="rect">
            <a:avLst/>
          </a:prstGeom>
        </p:spPr>
      </p:pic>
      <p:sp>
        <p:nvSpPr>
          <p:cNvPr id="22" name="TextBox 21"/>
          <p:cNvSpPr txBox="1"/>
          <p:nvPr/>
        </p:nvSpPr>
        <p:spPr>
          <a:xfrm>
            <a:off x="8590208" y="244699"/>
            <a:ext cx="1893195" cy="570775"/>
          </a:xfrm>
          <a:prstGeom prst="rect">
            <a:avLst/>
          </a:prstGeom>
          <a:noFill/>
        </p:spPr>
        <p:txBody>
          <a:bodyPr wrap="square" rtlCol="0">
            <a:spAutoFit/>
          </a:bodyPr>
          <a:lstStyle/>
          <a:p>
            <a:pPr algn="r"/>
            <a:r>
              <a:rPr lang="en-US" sz="3000" dirty="0" err="1"/>
              <a:t>Cocinar</a:t>
            </a:r>
            <a:endParaRPr lang="en-US" sz="3000" dirty="0"/>
          </a:p>
        </p:txBody>
      </p:sp>
      <p:sp>
        <p:nvSpPr>
          <p:cNvPr id="2" name="TextBox 1"/>
          <p:cNvSpPr txBox="1"/>
          <p:nvPr/>
        </p:nvSpPr>
        <p:spPr>
          <a:xfrm>
            <a:off x="0" y="2755001"/>
            <a:ext cx="3016876" cy="396025"/>
          </a:xfrm>
          <a:prstGeom prst="rect">
            <a:avLst/>
          </a:prstGeom>
          <a:solidFill>
            <a:schemeClr val="bg1"/>
          </a:solidFill>
        </p:spPr>
        <p:txBody>
          <a:bodyPr wrap="square" rtlCol="0">
            <a:spAutoFit/>
          </a:bodyPr>
          <a:lstStyle/>
          <a:p>
            <a:endParaRPr lang="en-US" dirty="0"/>
          </a:p>
        </p:txBody>
      </p:sp>
      <p:sp>
        <p:nvSpPr>
          <p:cNvPr id="21" name="TextBox 20"/>
          <p:cNvSpPr txBox="1"/>
          <p:nvPr/>
        </p:nvSpPr>
        <p:spPr>
          <a:xfrm>
            <a:off x="2732468" y="1465747"/>
            <a:ext cx="3016876" cy="396025"/>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6487237" y="4668982"/>
            <a:ext cx="3016876" cy="396025"/>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a:off x="8690019" y="6366244"/>
            <a:ext cx="3158543" cy="396025"/>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2809204" y="6457826"/>
            <a:ext cx="2819361" cy="396025"/>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149716" y="4636549"/>
            <a:ext cx="3171959" cy="396025"/>
          </a:xfrm>
          <a:prstGeom prst="rect">
            <a:avLst/>
          </a:prstGeom>
          <a:solidFill>
            <a:schemeClr val="bg1"/>
          </a:solidFill>
        </p:spPr>
        <p:txBody>
          <a:bodyPr wrap="square" rtlCol="0">
            <a:spAutoFit/>
          </a:bodyPr>
          <a:lstStyle/>
          <a:p>
            <a:endParaRPr lang="en-US" dirty="0"/>
          </a:p>
        </p:txBody>
      </p:sp>
      <p:sp>
        <p:nvSpPr>
          <p:cNvPr id="27" name="TextBox 26"/>
          <p:cNvSpPr txBox="1"/>
          <p:nvPr/>
        </p:nvSpPr>
        <p:spPr>
          <a:xfrm>
            <a:off x="2809204" y="3450636"/>
            <a:ext cx="3016876" cy="396025"/>
          </a:xfrm>
          <a:prstGeom prst="rect">
            <a:avLst/>
          </a:prstGeom>
          <a:solidFill>
            <a:schemeClr val="bg1"/>
          </a:solidFill>
        </p:spPr>
        <p:txBody>
          <a:bodyPr wrap="square" rtlCol="0">
            <a:spAutoFit/>
          </a:bodyPr>
          <a:lstStyle/>
          <a:p>
            <a:endParaRPr lang="en-US" dirty="0"/>
          </a:p>
        </p:txBody>
      </p:sp>
      <p:sp>
        <p:nvSpPr>
          <p:cNvPr id="28" name="TextBox 27"/>
          <p:cNvSpPr txBox="1"/>
          <p:nvPr/>
        </p:nvSpPr>
        <p:spPr>
          <a:xfrm>
            <a:off x="5257800" y="2891881"/>
            <a:ext cx="3976352" cy="396025"/>
          </a:xfrm>
          <a:prstGeom prst="rect">
            <a:avLst/>
          </a:prstGeom>
          <a:solidFill>
            <a:schemeClr val="bg1"/>
          </a:solidFill>
        </p:spPr>
        <p:txBody>
          <a:bodyPr wrap="square" rtlCol="0">
            <a:spAutoFit/>
          </a:bodyPr>
          <a:lstStyle/>
          <a:p>
            <a:endParaRPr lang="en-US" dirty="0"/>
          </a:p>
        </p:txBody>
      </p:sp>
      <p:sp>
        <p:nvSpPr>
          <p:cNvPr id="29" name="TextBox 28"/>
          <p:cNvSpPr txBox="1"/>
          <p:nvPr/>
        </p:nvSpPr>
        <p:spPr>
          <a:xfrm>
            <a:off x="7466527" y="384226"/>
            <a:ext cx="3016876" cy="396025"/>
          </a:xfrm>
          <a:prstGeom prst="rect">
            <a:avLst/>
          </a:prstGeom>
          <a:solidFill>
            <a:schemeClr val="bg1"/>
          </a:solidFill>
        </p:spPr>
        <p:txBody>
          <a:bodyPr wrap="square" rtlCol="0">
            <a:spAutoFit/>
          </a:bodyPr>
          <a:lstStyle/>
          <a:p>
            <a:endParaRPr lang="en-US" dirty="0"/>
          </a:p>
        </p:txBody>
      </p:sp>
      <p:sp>
        <p:nvSpPr>
          <p:cNvPr id="30" name="TextBox 29"/>
          <p:cNvSpPr txBox="1"/>
          <p:nvPr/>
        </p:nvSpPr>
        <p:spPr>
          <a:xfrm>
            <a:off x="8579476" y="1521477"/>
            <a:ext cx="3127420" cy="396025"/>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46554" y="6096864"/>
            <a:ext cx="1585979" cy="831364"/>
          </a:xfrm>
          <a:prstGeom prst="rect">
            <a:avLst/>
          </a:prstGeom>
          <a:solidFill>
            <a:schemeClr val="bg1"/>
          </a:solidFill>
        </p:spPr>
        <p:txBody>
          <a:bodyPr wrap="square" rtlCol="0">
            <a:spAutoFit/>
          </a:bodyPr>
          <a:lstStyle/>
          <a:p>
            <a:endParaRPr lang="en-US" dirty="0"/>
          </a:p>
        </p:txBody>
      </p:sp>
      <p:sp>
        <p:nvSpPr>
          <p:cNvPr id="31" name="TextBox 30"/>
          <p:cNvSpPr txBox="1"/>
          <p:nvPr/>
        </p:nvSpPr>
        <p:spPr>
          <a:xfrm>
            <a:off x="4922010" y="5452580"/>
            <a:ext cx="1585979" cy="831364"/>
          </a:xfrm>
          <a:prstGeom prst="rect">
            <a:avLst/>
          </a:prstGeom>
          <a:solidFill>
            <a:schemeClr val="bg1"/>
          </a:solidFill>
        </p:spPr>
        <p:txBody>
          <a:bodyPr wrap="square" rtlCol="0">
            <a:spAutoFit/>
          </a:bodyPr>
          <a:lstStyle/>
          <a:p>
            <a:endParaRPr lang="en-US" dirty="0"/>
          </a:p>
        </p:txBody>
      </p:sp>
      <p:sp>
        <p:nvSpPr>
          <p:cNvPr id="32" name="TextBox 31"/>
          <p:cNvSpPr txBox="1"/>
          <p:nvPr/>
        </p:nvSpPr>
        <p:spPr>
          <a:xfrm>
            <a:off x="8975635" y="5176813"/>
            <a:ext cx="3237255" cy="831364"/>
          </a:xfrm>
          <a:prstGeom prst="rect">
            <a:avLst/>
          </a:prstGeom>
          <a:solidFill>
            <a:schemeClr val="bg1"/>
          </a:solidFill>
        </p:spPr>
        <p:txBody>
          <a:bodyPr wrap="square" rtlCol="0">
            <a:spAutoFit/>
          </a:bodyPr>
          <a:lstStyle/>
          <a:p>
            <a:endParaRPr lang="en-US" dirty="0"/>
          </a:p>
        </p:txBody>
      </p:sp>
      <p:pic>
        <p:nvPicPr>
          <p:cNvPr id="33" name="Picture 32">
            <a:extLst>
              <a:ext uri="{FF2B5EF4-FFF2-40B4-BE49-F238E27FC236}">
                <a16:creationId xmlns="" xmlns:a16="http://schemas.microsoft.com/office/drawing/2014/main" id="{2801B922-1AA9-4A21-9561-4C2CB4C7EEF6}"/>
              </a:ext>
            </a:extLst>
          </p:cNvPr>
          <p:cNvPicPr/>
          <p:nvPr/>
        </p:nvPicPr>
        <p:blipFill>
          <a:blip r:embed="rId9">
            <a:extLst>
              <a:ext uri="{28A0092B-C50C-407E-A947-70E740481C1C}">
                <a14:useLocalDpi xmlns:a14="http://schemas.microsoft.com/office/drawing/2010/main" val="0"/>
              </a:ext>
            </a:extLst>
          </a:blip>
          <a:stretch>
            <a:fillRect/>
          </a:stretch>
        </p:blipFill>
        <p:spPr>
          <a:xfrm>
            <a:off x="10091858" y="5189367"/>
            <a:ext cx="1607185" cy="1658614"/>
          </a:xfrm>
          <a:prstGeom prst="rect">
            <a:avLst/>
          </a:prstGeom>
        </p:spPr>
      </p:pic>
      <p:sp>
        <p:nvSpPr>
          <p:cNvPr id="4" name="TextBox 3">
            <a:extLst>
              <a:ext uri="{FF2B5EF4-FFF2-40B4-BE49-F238E27FC236}">
                <a16:creationId xmlns="" xmlns:a16="http://schemas.microsoft.com/office/drawing/2014/main" id="{9BF9FB43-7BB7-41E6-B5A0-6CFE707B6188}"/>
              </a:ext>
            </a:extLst>
          </p:cNvPr>
          <p:cNvSpPr txBox="1"/>
          <p:nvPr/>
        </p:nvSpPr>
        <p:spPr>
          <a:xfrm>
            <a:off x="1632533" y="1037230"/>
            <a:ext cx="8865397" cy="393028"/>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 xmlns:a16="http://schemas.microsoft.com/office/drawing/2014/main" id="{D76576CA-1C46-48C2-B2CA-53EB617EB353}"/>
              </a:ext>
            </a:extLst>
          </p:cNvPr>
          <p:cNvSpPr txBox="1"/>
          <p:nvPr/>
        </p:nvSpPr>
        <p:spPr>
          <a:xfrm>
            <a:off x="149716" y="1037230"/>
            <a:ext cx="609939" cy="477054"/>
          </a:xfrm>
          <a:prstGeom prst="rect">
            <a:avLst/>
          </a:prstGeom>
          <a:noFill/>
        </p:spPr>
        <p:txBody>
          <a:bodyPr wrap="square" rtlCol="0">
            <a:spAutoFit/>
          </a:bodyPr>
          <a:lstStyle/>
          <a:p>
            <a:r>
              <a:rPr lang="en-US" sz="2500" dirty="0"/>
              <a:t>1</a:t>
            </a:r>
          </a:p>
        </p:txBody>
      </p:sp>
      <p:sp>
        <p:nvSpPr>
          <p:cNvPr id="34" name="TextBox 33">
            <a:extLst>
              <a:ext uri="{FF2B5EF4-FFF2-40B4-BE49-F238E27FC236}">
                <a16:creationId xmlns="" xmlns:a16="http://schemas.microsoft.com/office/drawing/2014/main" id="{615E00AD-131E-402F-AAD9-BDEF549BC319}"/>
              </a:ext>
            </a:extLst>
          </p:cNvPr>
          <p:cNvSpPr txBox="1"/>
          <p:nvPr/>
        </p:nvSpPr>
        <p:spPr>
          <a:xfrm>
            <a:off x="2921710" y="1822491"/>
            <a:ext cx="609939" cy="477054"/>
          </a:xfrm>
          <a:prstGeom prst="rect">
            <a:avLst/>
          </a:prstGeom>
          <a:noFill/>
        </p:spPr>
        <p:txBody>
          <a:bodyPr wrap="square" rtlCol="0">
            <a:spAutoFit/>
          </a:bodyPr>
          <a:lstStyle/>
          <a:p>
            <a:r>
              <a:rPr lang="en-US" sz="2500" dirty="0"/>
              <a:t>2</a:t>
            </a:r>
          </a:p>
        </p:txBody>
      </p:sp>
      <p:sp>
        <p:nvSpPr>
          <p:cNvPr id="35" name="TextBox 34">
            <a:extLst>
              <a:ext uri="{FF2B5EF4-FFF2-40B4-BE49-F238E27FC236}">
                <a16:creationId xmlns="" xmlns:a16="http://schemas.microsoft.com/office/drawing/2014/main" id="{BE648F24-8A36-4DF6-8E80-53CDFD33B946}"/>
              </a:ext>
            </a:extLst>
          </p:cNvPr>
          <p:cNvSpPr txBox="1"/>
          <p:nvPr/>
        </p:nvSpPr>
        <p:spPr>
          <a:xfrm>
            <a:off x="1061999" y="3089893"/>
            <a:ext cx="609939" cy="477054"/>
          </a:xfrm>
          <a:prstGeom prst="rect">
            <a:avLst/>
          </a:prstGeom>
          <a:noFill/>
        </p:spPr>
        <p:txBody>
          <a:bodyPr wrap="square" rtlCol="0">
            <a:spAutoFit/>
          </a:bodyPr>
          <a:lstStyle/>
          <a:p>
            <a:r>
              <a:rPr lang="en-US" sz="2500" dirty="0"/>
              <a:t>3</a:t>
            </a:r>
          </a:p>
        </p:txBody>
      </p:sp>
      <p:sp>
        <p:nvSpPr>
          <p:cNvPr id="36" name="TextBox 35">
            <a:extLst>
              <a:ext uri="{FF2B5EF4-FFF2-40B4-BE49-F238E27FC236}">
                <a16:creationId xmlns="" xmlns:a16="http://schemas.microsoft.com/office/drawing/2014/main" id="{69347C1C-ECDC-4567-A56C-EF88D58C2E13}"/>
              </a:ext>
            </a:extLst>
          </p:cNvPr>
          <p:cNvSpPr txBox="1"/>
          <p:nvPr/>
        </p:nvSpPr>
        <p:spPr>
          <a:xfrm>
            <a:off x="1022594" y="4923565"/>
            <a:ext cx="609939" cy="477054"/>
          </a:xfrm>
          <a:prstGeom prst="rect">
            <a:avLst/>
          </a:prstGeom>
          <a:noFill/>
        </p:spPr>
        <p:txBody>
          <a:bodyPr wrap="square" rtlCol="0">
            <a:spAutoFit/>
          </a:bodyPr>
          <a:lstStyle/>
          <a:p>
            <a:r>
              <a:rPr lang="en-US" sz="2500" dirty="0"/>
              <a:t>5</a:t>
            </a:r>
          </a:p>
        </p:txBody>
      </p:sp>
      <p:sp>
        <p:nvSpPr>
          <p:cNvPr id="37" name="TextBox 36">
            <a:extLst>
              <a:ext uri="{FF2B5EF4-FFF2-40B4-BE49-F238E27FC236}">
                <a16:creationId xmlns="" xmlns:a16="http://schemas.microsoft.com/office/drawing/2014/main" id="{B415C8FE-24DF-4DF4-8424-6BCC5238BF30}"/>
              </a:ext>
            </a:extLst>
          </p:cNvPr>
          <p:cNvSpPr txBox="1"/>
          <p:nvPr/>
        </p:nvSpPr>
        <p:spPr>
          <a:xfrm>
            <a:off x="2983267" y="3889685"/>
            <a:ext cx="609939" cy="477054"/>
          </a:xfrm>
          <a:prstGeom prst="rect">
            <a:avLst/>
          </a:prstGeom>
          <a:noFill/>
        </p:spPr>
        <p:txBody>
          <a:bodyPr wrap="square" rtlCol="0">
            <a:spAutoFit/>
          </a:bodyPr>
          <a:lstStyle/>
          <a:p>
            <a:r>
              <a:rPr lang="en-US" sz="2500" dirty="0"/>
              <a:t>4</a:t>
            </a:r>
          </a:p>
        </p:txBody>
      </p:sp>
      <p:sp>
        <p:nvSpPr>
          <p:cNvPr id="38" name="TextBox 37">
            <a:extLst>
              <a:ext uri="{FF2B5EF4-FFF2-40B4-BE49-F238E27FC236}">
                <a16:creationId xmlns="" xmlns:a16="http://schemas.microsoft.com/office/drawing/2014/main" id="{1071F2AC-14DF-408A-ABE3-1B543513C2C7}"/>
              </a:ext>
            </a:extLst>
          </p:cNvPr>
          <p:cNvSpPr txBox="1"/>
          <p:nvPr/>
        </p:nvSpPr>
        <p:spPr>
          <a:xfrm>
            <a:off x="2444637" y="5407001"/>
            <a:ext cx="609939" cy="477054"/>
          </a:xfrm>
          <a:prstGeom prst="rect">
            <a:avLst/>
          </a:prstGeom>
          <a:noFill/>
        </p:spPr>
        <p:txBody>
          <a:bodyPr wrap="square" rtlCol="0">
            <a:spAutoFit/>
          </a:bodyPr>
          <a:lstStyle/>
          <a:p>
            <a:r>
              <a:rPr lang="en-US" sz="2500" dirty="0"/>
              <a:t>6</a:t>
            </a:r>
          </a:p>
        </p:txBody>
      </p:sp>
      <p:sp>
        <p:nvSpPr>
          <p:cNvPr id="39" name="TextBox 38">
            <a:extLst>
              <a:ext uri="{FF2B5EF4-FFF2-40B4-BE49-F238E27FC236}">
                <a16:creationId xmlns="" xmlns:a16="http://schemas.microsoft.com/office/drawing/2014/main" id="{F9B3D65D-0D2F-40AE-B0A6-958C80465FAB}"/>
              </a:ext>
            </a:extLst>
          </p:cNvPr>
          <p:cNvSpPr txBox="1"/>
          <p:nvPr/>
        </p:nvSpPr>
        <p:spPr>
          <a:xfrm>
            <a:off x="6146836" y="1565947"/>
            <a:ext cx="609939" cy="477054"/>
          </a:xfrm>
          <a:prstGeom prst="rect">
            <a:avLst/>
          </a:prstGeom>
          <a:noFill/>
        </p:spPr>
        <p:txBody>
          <a:bodyPr wrap="square" rtlCol="0">
            <a:spAutoFit/>
          </a:bodyPr>
          <a:lstStyle/>
          <a:p>
            <a:r>
              <a:rPr lang="en-US" sz="2500" dirty="0"/>
              <a:t>7</a:t>
            </a:r>
          </a:p>
        </p:txBody>
      </p:sp>
      <p:sp>
        <p:nvSpPr>
          <p:cNvPr id="40" name="TextBox 39">
            <a:extLst>
              <a:ext uri="{FF2B5EF4-FFF2-40B4-BE49-F238E27FC236}">
                <a16:creationId xmlns="" xmlns:a16="http://schemas.microsoft.com/office/drawing/2014/main" id="{86B804A5-7150-4F40-8962-5733E1FB1BF0}"/>
              </a:ext>
            </a:extLst>
          </p:cNvPr>
          <p:cNvSpPr txBox="1"/>
          <p:nvPr/>
        </p:nvSpPr>
        <p:spPr>
          <a:xfrm>
            <a:off x="10355900" y="273642"/>
            <a:ext cx="609939" cy="477054"/>
          </a:xfrm>
          <a:prstGeom prst="rect">
            <a:avLst/>
          </a:prstGeom>
          <a:noFill/>
        </p:spPr>
        <p:txBody>
          <a:bodyPr wrap="square" rtlCol="0">
            <a:spAutoFit/>
          </a:bodyPr>
          <a:lstStyle/>
          <a:p>
            <a:r>
              <a:rPr lang="en-US" sz="2500" dirty="0"/>
              <a:t>8</a:t>
            </a:r>
          </a:p>
        </p:txBody>
      </p:sp>
      <p:sp>
        <p:nvSpPr>
          <p:cNvPr id="41" name="TextBox 40">
            <a:extLst>
              <a:ext uri="{FF2B5EF4-FFF2-40B4-BE49-F238E27FC236}">
                <a16:creationId xmlns="" xmlns:a16="http://schemas.microsoft.com/office/drawing/2014/main" id="{7B920A98-F23B-4BB0-A537-93CA510A675A}"/>
              </a:ext>
            </a:extLst>
          </p:cNvPr>
          <p:cNvSpPr txBox="1"/>
          <p:nvPr/>
        </p:nvSpPr>
        <p:spPr>
          <a:xfrm>
            <a:off x="10036989" y="2005331"/>
            <a:ext cx="609939" cy="477054"/>
          </a:xfrm>
          <a:prstGeom prst="rect">
            <a:avLst/>
          </a:prstGeom>
          <a:noFill/>
        </p:spPr>
        <p:txBody>
          <a:bodyPr wrap="square" rtlCol="0">
            <a:spAutoFit/>
          </a:bodyPr>
          <a:lstStyle/>
          <a:p>
            <a:r>
              <a:rPr lang="en-US" sz="2500" dirty="0"/>
              <a:t>9</a:t>
            </a:r>
          </a:p>
        </p:txBody>
      </p:sp>
      <p:sp>
        <p:nvSpPr>
          <p:cNvPr id="42" name="TextBox 41">
            <a:extLst>
              <a:ext uri="{FF2B5EF4-FFF2-40B4-BE49-F238E27FC236}">
                <a16:creationId xmlns="" xmlns:a16="http://schemas.microsoft.com/office/drawing/2014/main" id="{B70B4DC4-4665-48F3-A95E-CFD26E569A1F}"/>
              </a:ext>
            </a:extLst>
          </p:cNvPr>
          <p:cNvSpPr txBox="1"/>
          <p:nvPr/>
        </p:nvSpPr>
        <p:spPr>
          <a:xfrm>
            <a:off x="6719927" y="3293593"/>
            <a:ext cx="609939" cy="477054"/>
          </a:xfrm>
          <a:prstGeom prst="rect">
            <a:avLst/>
          </a:prstGeom>
          <a:noFill/>
        </p:spPr>
        <p:txBody>
          <a:bodyPr wrap="square" rtlCol="0">
            <a:spAutoFit/>
          </a:bodyPr>
          <a:lstStyle/>
          <a:p>
            <a:r>
              <a:rPr lang="en-US" sz="2500" dirty="0"/>
              <a:t>10</a:t>
            </a:r>
          </a:p>
        </p:txBody>
      </p:sp>
      <p:sp>
        <p:nvSpPr>
          <p:cNvPr id="43" name="TextBox 42">
            <a:extLst>
              <a:ext uri="{FF2B5EF4-FFF2-40B4-BE49-F238E27FC236}">
                <a16:creationId xmlns="" xmlns:a16="http://schemas.microsoft.com/office/drawing/2014/main" id="{B2D0F4DB-13D5-4620-BB50-839A1F7F5BAB}"/>
              </a:ext>
            </a:extLst>
          </p:cNvPr>
          <p:cNvSpPr txBox="1"/>
          <p:nvPr/>
        </p:nvSpPr>
        <p:spPr>
          <a:xfrm>
            <a:off x="9429470" y="3610727"/>
            <a:ext cx="609939" cy="477054"/>
          </a:xfrm>
          <a:prstGeom prst="rect">
            <a:avLst/>
          </a:prstGeom>
          <a:noFill/>
        </p:spPr>
        <p:txBody>
          <a:bodyPr wrap="square" rtlCol="0">
            <a:spAutoFit/>
          </a:bodyPr>
          <a:lstStyle/>
          <a:p>
            <a:r>
              <a:rPr lang="en-US" sz="2500" dirty="0"/>
              <a:t>11</a:t>
            </a:r>
          </a:p>
        </p:txBody>
      </p:sp>
      <p:sp>
        <p:nvSpPr>
          <p:cNvPr id="44" name="TextBox 43">
            <a:extLst>
              <a:ext uri="{FF2B5EF4-FFF2-40B4-BE49-F238E27FC236}">
                <a16:creationId xmlns="" xmlns:a16="http://schemas.microsoft.com/office/drawing/2014/main" id="{A22CB04F-C368-4582-AB56-0013C5DE92CF}"/>
              </a:ext>
            </a:extLst>
          </p:cNvPr>
          <p:cNvSpPr txBox="1"/>
          <p:nvPr/>
        </p:nvSpPr>
        <p:spPr>
          <a:xfrm>
            <a:off x="4874870" y="5366887"/>
            <a:ext cx="609939" cy="477054"/>
          </a:xfrm>
          <a:prstGeom prst="rect">
            <a:avLst/>
          </a:prstGeom>
          <a:noFill/>
        </p:spPr>
        <p:txBody>
          <a:bodyPr wrap="square" rtlCol="0">
            <a:spAutoFit/>
          </a:bodyPr>
          <a:lstStyle/>
          <a:p>
            <a:r>
              <a:rPr lang="en-US" sz="2500" dirty="0"/>
              <a:t>12</a:t>
            </a:r>
          </a:p>
        </p:txBody>
      </p:sp>
      <p:sp>
        <p:nvSpPr>
          <p:cNvPr id="45" name="TextBox 44">
            <a:extLst>
              <a:ext uri="{FF2B5EF4-FFF2-40B4-BE49-F238E27FC236}">
                <a16:creationId xmlns="" xmlns:a16="http://schemas.microsoft.com/office/drawing/2014/main" id="{490A89EF-FFB4-49E9-9ED9-CE725931011F}"/>
              </a:ext>
            </a:extLst>
          </p:cNvPr>
          <p:cNvSpPr txBox="1"/>
          <p:nvPr/>
        </p:nvSpPr>
        <p:spPr>
          <a:xfrm>
            <a:off x="6924921" y="5415464"/>
            <a:ext cx="609939" cy="477054"/>
          </a:xfrm>
          <a:prstGeom prst="rect">
            <a:avLst/>
          </a:prstGeom>
          <a:noFill/>
        </p:spPr>
        <p:txBody>
          <a:bodyPr wrap="square" rtlCol="0">
            <a:spAutoFit/>
          </a:bodyPr>
          <a:lstStyle/>
          <a:p>
            <a:r>
              <a:rPr lang="en-US" sz="2500" dirty="0"/>
              <a:t>13</a:t>
            </a:r>
          </a:p>
        </p:txBody>
      </p:sp>
      <p:sp>
        <p:nvSpPr>
          <p:cNvPr id="46" name="TextBox 45">
            <a:extLst>
              <a:ext uri="{FF2B5EF4-FFF2-40B4-BE49-F238E27FC236}">
                <a16:creationId xmlns="" xmlns:a16="http://schemas.microsoft.com/office/drawing/2014/main" id="{7BA865CC-6B68-495E-B462-7DDA97E0D7AE}"/>
              </a:ext>
            </a:extLst>
          </p:cNvPr>
          <p:cNvSpPr txBox="1"/>
          <p:nvPr/>
        </p:nvSpPr>
        <p:spPr>
          <a:xfrm>
            <a:off x="9984322" y="5368843"/>
            <a:ext cx="609939" cy="477054"/>
          </a:xfrm>
          <a:prstGeom prst="rect">
            <a:avLst/>
          </a:prstGeom>
          <a:noFill/>
        </p:spPr>
        <p:txBody>
          <a:bodyPr wrap="square" rtlCol="0">
            <a:spAutoFit/>
          </a:bodyPr>
          <a:lstStyle/>
          <a:p>
            <a:r>
              <a:rPr lang="en-US" sz="2500" dirty="0"/>
              <a:t>14</a:t>
            </a:r>
          </a:p>
        </p:txBody>
      </p:sp>
    </p:spTree>
    <p:extLst>
      <p:ext uri="{BB962C8B-B14F-4D97-AF65-F5344CB8AC3E}">
        <p14:creationId xmlns:p14="http://schemas.microsoft.com/office/powerpoint/2010/main" val="2504206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927280"/>
            <a:ext cx="12192000" cy="5930720"/>
          </a:xfrm>
        </p:spPr>
      </p:pic>
      <p:sp>
        <p:nvSpPr>
          <p:cNvPr id="11" name="TextBox 10"/>
          <p:cNvSpPr txBox="1"/>
          <p:nvPr/>
        </p:nvSpPr>
        <p:spPr>
          <a:xfrm>
            <a:off x="0" y="5954143"/>
            <a:ext cx="2253803" cy="1015663"/>
          </a:xfrm>
          <a:prstGeom prst="rect">
            <a:avLst/>
          </a:prstGeom>
          <a:solidFill>
            <a:schemeClr val="bg1"/>
          </a:solidFill>
        </p:spPr>
        <p:txBody>
          <a:bodyPr wrap="square" rtlCol="0">
            <a:spAutoFit/>
          </a:bodyPr>
          <a:lstStyle/>
          <a:p>
            <a:r>
              <a:rPr lang="en-US" sz="3000" dirty="0"/>
              <a:t>Cortar el </a:t>
            </a:r>
            <a:r>
              <a:rPr lang="en-US" sz="3000" dirty="0" err="1"/>
              <a:t>césped</a:t>
            </a:r>
            <a:endParaRPr lang="en-US" sz="3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41" y="5063489"/>
            <a:ext cx="1442433" cy="1002460"/>
          </a:xfrm>
          <a:prstGeom prst="rect">
            <a:avLst/>
          </a:prstGeom>
        </p:spPr>
      </p:pic>
      <p:sp>
        <p:nvSpPr>
          <p:cNvPr id="13" name="TextBox 12"/>
          <p:cNvSpPr txBox="1"/>
          <p:nvPr/>
        </p:nvSpPr>
        <p:spPr>
          <a:xfrm>
            <a:off x="2483893" y="3338642"/>
            <a:ext cx="3612107" cy="553998"/>
          </a:xfrm>
          <a:prstGeom prst="rect">
            <a:avLst/>
          </a:prstGeom>
          <a:solidFill>
            <a:schemeClr val="bg1"/>
          </a:solidFill>
        </p:spPr>
        <p:txBody>
          <a:bodyPr wrap="square" rtlCol="0">
            <a:spAutoFit/>
          </a:bodyPr>
          <a:lstStyle/>
          <a:p>
            <a:pPr algn="ctr"/>
            <a:r>
              <a:rPr lang="en-US" sz="3000" dirty="0" err="1"/>
              <a:t>Arreglar</a:t>
            </a:r>
            <a:r>
              <a:rPr lang="en-US" sz="3000" dirty="0"/>
              <a:t> el cuarto</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565" y="3892640"/>
            <a:ext cx="2286000" cy="1386058"/>
          </a:xfrm>
          <a:prstGeom prst="rect">
            <a:avLst/>
          </a:prstGeom>
        </p:spPr>
      </p:pic>
      <p:sp>
        <p:nvSpPr>
          <p:cNvPr id="15" name="TextBox 14"/>
          <p:cNvSpPr txBox="1"/>
          <p:nvPr/>
        </p:nvSpPr>
        <p:spPr>
          <a:xfrm>
            <a:off x="5628565" y="4582724"/>
            <a:ext cx="3747255" cy="553998"/>
          </a:xfrm>
          <a:prstGeom prst="rect">
            <a:avLst/>
          </a:prstGeom>
          <a:solidFill>
            <a:schemeClr val="bg1"/>
          </a:solidFill>
        </p:spPr>
        <p:txBody>
          <a:bodyPr wrap="square" rtlCol="0">
            <a:spAutoFit/>
          </a:bodyPr>
          <a:lstStyle/>
          <a:p>
            <a:pPr algn="r"/>
            <a:r>
              <a:rPr lang="en-US" sz="3000" dirty="0" err="1"/>
              <a:t>Limpiar</a:t>
            </a:r>
            <a:r>
              <a:rPr lang="en-US" sz="3000" dirty="0"/>
              <a:t> el </a:t>
            </a:r>
            <a:r>
              <a:rPr lang="en-US" sz="3000" dirty="0" err="1"/>
              <a:t>baño</a:t>
            </a:r>
            <a:endParaRPr lang="en-US" sz="30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7166" y="3338642"/>
            <a:ext cx="2446986" cy="1336389"/>
          </a:xfrm>
          <a:prstGeom prst="rect">
            <a:avLst/>
          </a:prstGeom>
        </p:spPr>
      </p:pic>
      <p:sp>
        <p:nvSpPr>
          <p:cNvPr id="17" name="TextBox 16"/>
          <p:cNvSpPr txBox="1"/>
          <p:nvPr/>
        </p:nvSpPr>
        <p:spPr>
          <a:xfrm>
            <a:off x="0" y="2673972"/>
            <a:ext cx="3593206" cy="477054"/>
          </a:xfrm>
          <a:prstGeom prst="rect">
            <a:avLst/>
          </a:prstGeom>
          <a:solidFill>
            <a:schemeClr val="bg1"/>
          </a:solidFill>
        </p:spPr>
        <p:txBody>
          <a:bodyPr wrap="square" rtlCol="0">
            <a:spAutoFit/>
          </a:bodyPr>
          <a:lstStyle/>
          <a:p>
            <a:r>
              <a:rPr lang="en-US" sz="2500" dirty="0"/>
              <a:t>Dar de comer al </a:t>
            </a:r>
            <a:r>
              <a:rPr lang="en-US" sz="2500" dirty="0" err="1"/>
              <a:t>perro</a:t>
            </a:r>
            <a:endParaRPr lang="en-US" sz="2500" dirty="0"/>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55312"/>
            <a:ext cx="2369713" cy="129968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6876" y="1882186"/>
            <a:ext cx="2240924" cy="1532744"/>
          </a:xfrm>
          <a:prstGeom prst="rect">
            <a:avLst/>
          </a:prstGeom>
        </p:spPr>
      </p:pic>
      <p:sp>
        <p:nvSpPr>
          <p:cNvPr id="19" name="TextBox 18"/>
          <p:cNvSpPr txBox="1"/>
          <p:nvPr/>
        </p:nvSpPr>
        <p:spPr>
          <a:xfrm>
            <a:off x="2559676" y="1430258"/>
            <a:ext cx="3155324" cy="477054"/>
          </a:xfrm>
          <a:prstGeom prst="rect">
            <a:avLst/>
          </a:prstGeom>
          <a:solidFill>
            <a:schemeClr val="bg1"/>
          </a:solidFill>
        </p:spPr>
        <p:txBody>
          <a:bodyPr wrap="square" rtlCol="0">
            <a:spAutoFit/>
          </a:bodyPr>
          <a:lstStyle/>
          <a:p>
            <a:pPr algn="ctr"/>
            <a:r>
              <a:rPr lang="en-US" sz="2500" dirty="0" err="1"/>
              <a:t>Ayudar</a:t>
            </a:r>
            <a:endParaRPr lang="en-US" sz="2500" dirty="0"/>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97930" y="65001"/>
            <a:ext cx="1694070" cy="1500946"/>
          </a:xfrm>
          <a:prstGeom prst="rect">
            <a:avLst/>
          </a:prstGeom>
        </p:spPr>
      </p:pic>
      <p:sp>
        <p:nvSpPr>
          <p:cNvPr id="22" name="TextBox 21"/>
          <p:cNvSpPr txBox="1"/>
          <p:nvPr/>
        </p:nvSpPr>
        <p:spPr>
          <a:xfrm>
            <a:off x="8590208" y="244699"/>
            <a:ext cx="1893195" cy="570775"/>
          </a:xfrm>
          <a:prstGeom prst="rect">
            <a:avLst/>
          </a:prstGeom>
          <a:noFill/>
        </p:spPr>
        <p:txBody>
          <a:bodyPr wrap="square" rtlCol="0">
            <a:spAutoFit/>
          </a:bodyPr>
          <a:lstStyle/>
          <a:p>
            <a:pPr algn="r"/>
            <a:r>
              <a:rPr lang="en-US" sz="3000" dirty="0" err="1"/>
              <a:t>Cocinar</a:t>
            </a:r>
            <a:endParaRPr lang="en-US" sz="3000" dirty="0"/>
          </a:p>
        </p:txBody>
      </p:sp>
      <p:sp>
        <p:nvSpPr>
          <p:cNvPr id="4" name="TextBox 3">
            <a:extLst>
              <a:ext uri="{FF2B5EF4-FFF2-40B4-BE49-F238E27FC236}">
                <a16:creationId xmlns="" xmlns:a16="http://schemas.microsoft.com/office/drawing/2014/main" id="{9BF9FB43-7BB7-41E6-B5A0-6CFE707B6188}"/>
              </a:ext>
            </a:extLst>
          </p:cNvPr>
          <p:cNvSpPr txBox="1"/>
          <p:nvPr/>
        </p:nvSpPr>
        <p:spPr>
          <a:xfrm>
            <a:off x="1632533" y="1037230"/>
            <a:ext cx="8865397" cy="393028"/>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 xmlns:a16="http://schemas.microsoft.com/office/drawing/2014/main" id="{D76576CA-1C46-48C2-B2CA-53EB617EB353}"/>
              </a:ext>
            </a:extLst>
          </p:cNvPr>
          <p:cNvSpPr txBox="1"/>
          <p:nvPr/>
        </p:nvSpPr>
        <p:spPr>
          <a:xfrm>
            <a:off x="149716" y="1037230"/>
            <a:ext cx="609939" cy="477054"/>
          </a:xfrm>
          <a:prstGeom prst="rect">
            <a:avLst/>
          </a:prstGeom>
          <a:noFill/>
        </p:spPr>
        <p:txBody>
          <a:bodyPr wrap="square" rtlCol="0">
            <a:spAutoFit/>
          </a:bodyPr>
          <a:lstStyle/>
          <a:p>
            <a:r>
              <a:rPr lang="en-US" sz="2500" dirty="0"/>
              <a:t>1</a:t>
            </a:r>
          </a:p>
        </p:txBody>
      </p:sp>
      <p:sp>
        <p:nvSpPr>
          <p:cNvPr id="34" name="TextBox 33">
            <a:extLst>
              <a:ext uri="{FF2B5EF4-FFF2-40B4-BE49-F238E27FC236}">
                <a16:creationId xmlns="" xmlns:a16="http://schemas.microsoft.com/office/drawing/2014/main" id="{615E00AD-131E-402F-AAD9-BDEF549BC319}"/>
              </a:ext>
            </a:extLst>
          </p:cNvPr>
          <p:cNvSpPr txBox="1"/>
          <p:nvPr/>
        </p:nvSpPr>
        <p:spPr>
          <a:xfrm>
            <a:off x="2921710" y="1822491"/>
            <a:ext cx="609939" cy="477054"/>
          </a:xfrm>
          <a:prstGeom prst="rect">
            <a:avLst/>
          </a:prstGeom>
          <a:noFill/>
        </p:spPr>
        <p:txBody>
          <a:bodyPr wrap="square" rtlCol="0">
            <a:spAutoFit/>
          </a:bodyPr>
          <a:lstStyle/>
          <a:p>
            <a:r>
              <a:rPr lang="en-US" sz="2500" dirty="0"/>
              <a:t>2</a:t>
            </a:r>
          </a:p>
        </p:txBody>
      </p:sp>
      <p:sp>
        <p:nvSpPr>
          <p:cNvPr id="35" name="TextBox 34">
            <a:extLst>
              <a:ext uri="{FF2B5EF4-FFF2-40B4-BE49-F238E27FC236}">
                <a16:creationId xmlns="" xmlns:a16="http://schemas.microsoft.com/office/drawing/2014/main" id="{BE648F24-8A36-4DF6-8E80-53CDFD33B946}"/>
              </a:ext>
            </a:extLst>
          </p:cNvPr>
          <p:cNvSpPr txBox="1"/>
          <p:nvPr/>
        </p:nvSpPr>
        <p:spPr>
          <a:xfrm>
            <a:off x="1061999" y="3089893"/>
            <a:ext cx="609939" cy="477054"/>
          </a:xfrm>
          <a:prstGeom prst="rect">
            <a:avLst/>
          </a:prstGeom>
          <a:noFill/>
        </p:spPr>
        <p:txBody>
          <a:bodyPr wrap="square" rtlCol="0">
            <a:spAutoFit/>
          </a:bodyPr>
          <a:lstStyle/>
          <a:p>
            <a:r>
              <a:rPr lang="en-US" sz="2500" dirty="0"/>
              <a:t>3</a:t>
            </a:r>
          </a:p>
        </p:txBody>
      </p:sp>
      <p:sp>
        <p:nvSpPr>
          <p:cNvPr id="36" name="TextBox 35">
            <a:extLst>
              <a:ext uri="{FF2B5EF4-FFF2-40B4-BE49-F238E27FC236}">
                <a16:creationId xmlns="" xmlns:a16="http://schemas.microsoft.com/office/drawing/2014/main" id="{69347C1C-ECDC-4567-A56C-EF88D58C2E13}"/>
              </a:ext>
            </a:extLst>
          </p:cNvPr>
          <p:cNvSpPr txBox="1"/>
          <p:nvPr/>
        </p:nvSpPr>
        <p:spPr>
          <a:xfrm>
            <a:off x="1022594" y="4923565"/>
            <a:ext cx="609939" cy="477054"/>
          </a:xfrm>
          <a:prstGeom prst="rect">
            <a:avLst/>
          </a:prstGeom>
          <a:noFill/>
        </p:spPr>
        <p:txBody>
          <a:bodyPr wrap="square" rtlCol="0">
            <a:spAutoFit/>
          </a:bodyPr>
          <a:lstStyle/>
          <a:p>
            <a:r>
              <a:rPr lang="en-US" sz="2500" dirty="0"/>
              <a:t>5</a:t>
            </a:r>
          </a:p>
        </p:txBody>
      </p:sp>
      <p:sp>
        <p:nvSpPr>
          <p:cNvPr id="37" name="TextBox 36">
            <a:extLst>
              <a:ext uri="{FF2B5EF4-FFF2-40B4-BE49-F238E27FC236}">
                <a16:creationId xmlns="" xmlns:a16="http://schemas.microsoft.com/office/drawing/2014/main" id="{B415C8FE-24DF-4DF4-8424-6BCC5238BF30}"/>
              </a:ext>
            </a:extLst>
          </p:cNvPr>
          <p:cNvSpPr txBox="1"/>
          <p:nvPr/>
        </p:nvSpPr>
        <p:spPr>
          <a:xfrm>
            <a:off x="2983267" y="3889685"/>
            <a:ext cx="609939" cy="477054"/>
          </a:xfrm>
          <a:prstGeom prst="rect">
            <a:avLst/>
          </a:prstGeom>
          <a:noFill/>
        </p:spPr>
        <p:txBody>
          <a:bodyPr wrap="square" rtlCol="0">
            <a:spAutoFit/>
          </a:bodyPr>
          <a:lstStyle/>
          <a:p>
            <a:r>
              <a:rPr lang="en-US" sz="2500" dirty="0"/>
              <a:t>4</a:t>
            </a:r>
          </a:p>
        </p:txBody>
      </p:sp>
      <p:sp>
        <p:nvSpPr>
          <p:cNvPr id="38" name="TextBox 37">
            <a:extLst>
              <a:ext uri="{FF2B5EF4-FFF2-40B4-BE49-F238E27FC236}">
                <a16:creationId xmlns="" xmlns:a16="http://schemas.microsoft.com/office/drawing/2014/main" id="{1071F2AC-14DF-408A-ABE3-1B543513C2C7}"/>
              </a:ext>
            </a:extLst>
          </p:cNvPr>
          <p:cNvSpPr txBox="1"/>
          <p:nvPr/>
        </p:nvSpPr>
        <p:spPr>
          <a:xfrm>
            <a:off x="2559676" y="6402458"/>
            <a:ext cx="609939" cy="477054"/>
          </a:xfrm>
          <a:prstGeom prst="rect">
            <a:avLst/>
          </a:prstGeom>
          <a:noFill/>
        </p:spPr>
        <p:txBody>
          <a:bodyPr wrap="square" rtlCol="0">
            <a:spAutoFit/>
          </a:bodyPr>
          <a:lstStyle/>
          <a:p>
            <a:r>
              <a:rPr lang="en-US" sz="2500" dirty="0"/>
              <a:t>6</a:t>
            </a:r>
          </a:p>
        </p:txBody>
      </p:sp>
      <p:sp>
        <p:nvSpPr>
          <p:cNvPr id="39" name="TextBox 38">
            <a:extLst>
              <a:ext uri="{FF2B5EF4-FFF2-40B4-BE49-F238E27FC236}">
                <a16:creationId xmlns="" xmlns:a16="http://schemas.microsoft.com/office/drawing/2014/main" id="{F9B3D65D-0D2F-40AE-B0A6-958C80465FAB}"/>
              </a:ext>
            </a:extLst>
          </p:cNvPr>
          <p:cNvSpPr txBox="1"/>
          <p:nvPr/>
        </p:nvSpPr>
        <p:spPr>
          <a:xfrm>
            <a:off x="6146836" y="1565947"/>
            <a:ext cx="609939" cy="477054"/>
          </a:xfrm>
          <a:prstGeom prst="rect">
            <a:avLst/>
          </a:prstGeom>
          <a:noFill/>
        </p:spPr>
        <p:txBody>
          <a:bodyPr wrap="square" rtlCol="0">
            <a:spAutoFit/>
          </a:bodyPr>
          <a:lstStyle/>
          <a:p>
            <a:r>
              <a:rPr lang="en-US" sz="2500" dirty="0"/>
              <a:t>7</a:t>
            </a:r>
          </a:p>
        </p:txBody>
      </p:sp>
      <p:sp>
        <p:nvSpPr>
          <p:cNvPr id="40" name="TextBox 39">
            <a:extLst>
              <a:ext uri="{FF2B5EF4-FFF2-40B4-BE49-F238E27FC236}">
                <a16:creationId xmlns="" xmlns:a16="http://schemas.microsoft.com/office/drawing/2014/main" id="{86B804A5-7150-4F40-8962-5733E1FB1BF0}"/>
              </a:ext>
            </a:extLst>
          </p:cNvPr>
          <p:cNvSpPr txBox="1"/>
          <p:nvPr/>
        </p:nvSpPr>
        <p:spPr>
          <a:xfrm>
            <a:off x="10355900" y="273642"/>
            <a:ext cx="609939" cy="477054"/>
          </a:xfrm>
          <a:prstGeom prst="rect">
            <a:avLst/>
          </a:prstGeom>
          <a:noFill/>
        </p:spPr>
        <p:txBody>
          <a:bodyPr wrap="square" rtlCol="0">
            <a:spAutoFit/>
          </a:bodyPr>
          <a:lstStyle/>
          <a:p>
            <a:r>
              <a:rPr lang="en-US" sz="2500" dirty="0"/>
              <a:t>8</a:t>
            </a:r>
          </a:p>
        </p:txBody>
      </p:sp>
      <p:sp>
        <p:nvSpPr>
          <p:cNvPr id="41" name="TextBox 40">
            <a:extLst>
              <a:ext uri="{FF2B5EF4-FFF2-40B4-BE49-F238E27FC236}">
                <a16:creationId xmlns="" xmlns:a16="http://schemas.microsoft.com/office/drawing/2014/main" id="{7B920A98-F23B-4BB0-A537-93CA510A675A}"/>
              </a:ext>
            </a:extLst>
          </p:cNvPr>
          <p:cNvSpPr txBox="1"/>
          <p:nvPr/>
        </p:nvSpPr>
        <p:spPr>
          <a:xfrm>
            <a:off x="10036989" y="2005331"/>
            <a:ext cx="609939" cy="477054"/>
          </a:xfrm>
          <a:prstGeom prst="rect">
            <a:avLst/>
          </a:prstGeom>
          <a:noFill/>
        </p:spPr>
        <p:txBody>
          <a:bodyPr wrap="square" rtlCol="0">
            <a:spAutoFit/>
          </a:bodyPr>
          <a:lstStyle/>
          <a:p>
            <a:r>
              <a:rPr lang="en-US" sz="2500" dirty="0"/>
              <a:t>9</a:t>
            </a:r>
          </a:p>
        </p:txBody>
      </p:sp>
      <p:sp>
        <p:nvSpPr>
          <p:cNvPr id="42" name="TextBox 41">
            <a:extLst>
              <a:ext uri="{FF2B5EF4-FFF2-40B4-BE49-F238E27FC236}">
                <a16:creationId xmlns="" xmlns:a16="http://schemas.microsoft.com/office/drawing/2014/main" id="{B70B4DC4-4665-48F3-A95E-CFD26E569A1F}"/>
              </a:ext>
            </a:extLst>
          </p:cNvPr>
          <p:cNvSpPr txBox="1"/>
          <p:nvPr/>
        </p:nvSpPr>
        <p:spPr>
          <a:xfrm>
            <a:off x="6719927" y="3293593"/>
            <a:ext cx="609939" cy="477054"/>
          </a:xfrm>
          <a:prstGeom prst="rect">
            <a:avLst/>
          </a:prstGeom>
          <a:noFill/>
        </p:spPr>
        <p:txBody>
          <a:bodyPr wrap="square" rtlCol="0">
            <a:spAutoFit/>
          </a:bodyPr>
          <a:lstStyle/>
          <a:p>
            <a:r>
              <a:rPr lang="en-US" sz="2500" dirty="0"/>
              <a:t>10</a:t>
            </a:r>
          </a:p>
        </p:txBody>
      </p:sp>
      <p:sp>
        <p:nvSpPr>
          <p:cNvPr id="43" name="TextBox 42">
            <a:extLst>
              <a:ext uri="{FF2B5EF4-FFF2-40B4-BE49-F238E27FC236}">
                <a16:creationId xmlns="" xmlns:a16="http://schemas.microsoft.com/office/drawing/2014/main" id="{B2D0F4DB-13D5-4620-BB50-839A1F7F5BAB}"/>
              </a:ext>
            </a:extLst>
          </p:cNvPr>
          <p:cNvSpPr txBox="1"/>
          <p:nvPr/>
        </p:nvSpPr>
        <p:spPr>
          <a:xfrm>
            <a:off x="9429470" y="3610727"/>
            <a:ext cx="609939" cy="477054"/>
          </a:xfrm>
          <a:prstGeom prst="rect">
            <a:avLst/>
          </a:prstGeom>
          <a:noFill/>
        </p:spPr>
        <p:txBody>
          <a:bodyPr wrap="square" rtlCol="0">
            <a:spAutoFit/>
          </a:bodyPr>
          <a:lstStyle/>
          <a:p>
            <a:r>
              <a:rPr lang="en-US" sz="2500" dirty="0"/>
              <a:t>11</a:t>
            </a:r>
          </a:p>
        </p:txBody>
      </p:sp>
      <p:sp>
        <p:nvSpPr>
          <p:cNvPr id="44" name="TextBox 43">
            <a:extLst>
              <a:ext uri="{FF2B5EF4-FFF2-40B4-BE49-F238E27FC236}">
                <a16:creationId xmlns="" xmlns:a16="http://schemas.microsoft.com/office/drawing/2014/main" id="{A22CB04F-C368-4582-AB56-0013C5DE92CF}"/>
              </a:ext>
            </a:extLst>
          </p:cNvPr>
          <p:cNvSpPr txBox="1"/>
          <p:nvPr/>
        </p:nvSpPr>
        <p:spPr>
          <a:xfrm>
            <a:off x="5002305" y="6173384"/>
            <a:ext cx="609939" cy="477054"/>
          </a:xfrm>
          <a:prstGeom prst="rect">
            <a:avLst/>
          </a:prstGeom>
          <a:noFill/>
        </p:spPr>
        <p:txBody>
          <a:bodyPr wrap="square" rtlCol="0">
            <a:spAutoFit/>
          </a:bodyPr>
          <a:lstStyle/>
          <a:p>
            <a:r>
              <a:rPr lang="en-US" sz="2500" dirty="0"/>
              <a:t>12</a:t>
            </a:r>
          </a:p>
        </p:txBody>
      </p:sp>
      <p:sp>
        <p:nvSpPr>
          <p:cNvPr id="45" name="TextBox 44">
            <a:extLst>
              <a:ext uri="{FF2B5EF4-FFF2-40B4-BE49-F238E27FC236}">
                <a16:creationId xmlns="" xmlns:a16="http://schemas.microsoft.com/office/drawing/2014/main" id="{490A89EF-FFB4-49E9-9ED9-CE725931011F}"/>
              </a:ext>
            </a:extLst>
          </p:cNvPr>
          <p:cNvSpPr txBox="1"/>
          <p:nvPr/>
        </p:nvSpPr>
        <p:spPr>
          <a:xfrm>
            <a:off x="6924921" y="5415464"/>
            <a:ext cx="609939" cy="477054"/>
          </a:xfrm>
          <a:prstGeom prst="rect">
            <a:avLst/>
          </a:prstGeom>
          <a:noFill/>
        </p:spPr>
        <p:txBody>
          <a:bodyPr wrap="square" rtlCol="0">
            <a:spAutoFit/>
          </a:bodyPr>
          <a:lstStyle/>
          <a:p>
            <a:r>
              <a:rPr lang="en-US" sz="2500" dirty="0"/>
              <a:t>13</a:t>
            </a:r>
          </a:p>
        </p:txBody>
      </p:sp>
      <p:sp>
        <p:nvSpPr>
          <p:cNvPr id="46" name="TextBox 45">
            <a:extLst>
              <a:ext uri="{FF2B5EF4-FFF2-40B4-BE49-F238E27FC236}">
                <a16:creationId xmlns="" xmlns:a16="http://schemas.microsoft.com/office/drawing/2014/main" id="{7BA865CC-6B68-495E-B462-7DDA97E0D7AE}"/>
              </a:ext>
            </a:extLst>
          </p:cNvPr>
          <p:cNvSpPr txBox="1"/>
          <p:nvPr/>
        </p:nvSpPr>
        <p:spPr>
          <a:xfrm>
            <a:off x="4364396" y="134225"/>
            <a:ext cx="609939" cy="477054"/>
          </a:xfrm>
          <a:prstGeom prst="rect">
            <a:avLst/>
          </a:prstGeom>
          <a:noFill/>
        </p:spPr>
        <p:txBody>
          <a:bodyPr wrap="square" rtlCol="0">
            <a:spAutoFit/>
          </a:bodyPr>
          <a:lstStyle/>
          <a:p>
            <a:r>
              <a:rPr lang="en-US" sz="2500" dirty="0"/>
              <a:t>14</a:t>
            </a:r>
          </a:p>
        </p:txBody>
      </p:sp>
      <p:pic>
        <p:nvPicPr>
          <p:cNvPr id="33" name="Picture 32">
            <a:extLst>
              <a:ext uri="{FF2B5EF4-FFF2-40B4-BE49-F238E27FC236}">
                <a16:creationId xmlns="" xmlns:a16="http://schemas.microsoft.com/office/drawing/2014/main" id="{2801B922-1AA9-4A21-9561-4C2CB4C7EEF6}"/>
              </a:ext>
            </a:extLst>
          </p:cNvPr>
          <p:cNvPicPr/>
          <p:nvPr/>
        </p:nvPicPr>
        <p:blipFill>
          <a:blip r:embed="rId9">
            <a:extLst>
              <a:ext uri="{28A0092B-C50C-407E-A947-70E740481C1C}">
                <a14:useLocalDpi xmlns:a14="http://schemas.microsoft.com/office/drawing/2010/main" val="0"/>
              </a:ext>
            </a:extLst>
          </a:blip>
          <a:stretch>
            <a:fillRect/>
          </a:stretch>
        </p:blipFill>
        <p:spPr>
          <a:xfrm>
            <a:off x="4503683" y="42070"/>
            <a:ext cx="1607185" cy="1658614"/>
          </a:xfrm>
          <a:prstGeom prst="rect">
            <a:avLst/>
          </a:prstGeom>
        </p:spPr>
      </p:pic>
      <p:sp>
        <p:nvSpPr>
          <p:cNvPr id="6" name="TextBox 5">
            <a:extLst>
              <a:ext uri="{FF2B5EF4-FFF2-40B4-BE49-F238E27FC236}">
                <a16:creationId xmlns="" xmlns:a16="http://schemas.microsoft.com/office/drawing/2014/main" id="{4490E74B-F8D6-4C8C-8299-B2AB79B3872C}"/>
              </a:ext>
            </a:extLst>
          </p:cNvPr>
          <p:cNvSpPr txBox="1"/>
          <p:nvPr/>
        </p:nvSpPr>
        <p:spPr>
          <a:xfrm>
            <a:off x="9234152" y="5162092"/>
            <a:ext cx="2957848" cy="402627"/>
          </a:xfrm>
          <a:prstGeom prst="rect">
            <a:avLst/>
          </a:prstGeom>
          <a:solidFill>
            <a:schemeClr val="bg1"/>
          </a:solidFill>
        </p:spPr>
        <p:txBody>
          <a:bodyPr wrap="square" rtlCol="0">
            <a:spAutoFit/>
          </a:bodyPr>
          <a:lstStyle/>
          <a:p>
            <a:endParaRPr lang="en-US" dirty="0"/>
          </a:p>
        </p:txBody>
      </p:sp>
      <p:sp>
        <p:nvSpPr>
          <p:cNvPr id="47" name="TextBox 46">
            <a:extLst>
              <a:ext uri="{FF2B5EF4-FFF2-40B4-BE49-F238E27FC236}">
                <a16:creationId xmlns="" xmlns:a16="http://schemas.microsoft.com/office/drawing/2014/main" id="{5AF2D41E-3941-4E1E-A7A3-50E776ECC294}"/>
              </a:ext>
            </a:extLst>
          </p:cNvPr>
          <p:cNvSpPr txBox="1"/>
          <p:nvPr/>
        </p:nvSpPr>
        <p:spPr>
          <a:xfrm>
            <a:off x="5527475" y="136403"/>
            <a:ext cx="3162544" cy="477054"/>
          </a:xfrm>
          <a:prstGeom prst="rect">
            <a:avLst/>
          </a:prstGeom>
          <a:solidFill>
            <a:schemeClr val="bg1"/>
          </a:solidFill>
        </p:spPr>
        <p:txBody>
          <a:bodyPr wrap="square" rtlCol="0">
            <a:spAutoFit/>
          </a:bodyPr>
          <a:lstStyle/>
          <a:p>
            <a:r>
              <a:rPr lang="en-US" sz="2500" dirty="0" err="1"/>
              <a:t>Quitar</a:t>
            </a:r>
            <a:r>
              <a:rPr lang="en-US" sz="2500" dirty="0"/>
              <a:t>/</a:t>
            </a:r>
            <a:r>
              <a:rPr lang="en-US" sz="2500" dirty="0" err="1"/>
              <a:t>Limpiar</a:t>
            </a:r>
            <a:r>
              <a:rPr lang="en-US" sz="2500" dirty="0"/>
              <a:t> la mesa</a:t>
            </a:r>
          </a:p>
        </p:txBody>
      </p:sp>
    </p:spTree>
    <p:extLst>
      <p:ext uri="{BB962C8B-B14F-4D97-AF65-F5344CB8AC3E}">
        <p14:creationId xmlns:p14="http://schemas.microsoft.com/office/powerpoint/2010/main" val="442829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997744"/>
          </a:xfrm>
        </p:spPr>
        <p:txBody>
          <a:bodyPr/>
          <a:lstStyle/>
          <a:p>
            <a:r>
              <a:rPr lang="en-US" dirty="0"/>
              <a:t>Los </a:t>
            </a:r>
            <a:r>
              <a:rPr lang="en-US" dirty="0" err="1"/>
              <a:t>irregulares</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997744"/>
            <a:ext cx="9225886" cy="5860256"/>
          </a:xfrm>
        </p:spPr>
      </p:pic>
      <p:sp>
        <p:nvSpPr>
          <p:cNvPr id="8" name="Text Placeholder 6"/>
          <p:cNvSpPr>
            <a:spLocks noGrp="1"/>
          </p:cNvSpPr>
          <p:nvPr>
            <p:ph type="body" sz="quarter" idx="3"/>
          </p:nvPr>
        </p:nvSpPr>
        <p:spPr>
          <a:xfrm>
            <a:off x="9225886" y="0"/>
            <a:ext cx="2966113" cy="823912"/>
          </a:xfrm>
        </p:spPr>
        <p:txBody>
          <a:bodyPr>
            <a:normAutofit lnSpcReduction="10000"/>
          </a:bodyPr>
          <a:lstStyle/>
          <a:p>
            <a:r>
              <a:rPr lang="en-US" dirty="0"/>
              <a:t>Hay </a:t>
            </a:r>
            <a:r>
              <a:rPr lang="en-US" dirty="0" err="1"/>
              <a:t>irregulares</a:t>
            </a:r>
            <a:r>
              <a:rPr lang="en-US" dirty="0"/>
              <a:t>…</a:t>
            </a:r>
          </a:p>
          <a:p>
            <a:r>
              <a:rPr lang="en-US" dirty="0"/>
              <a:t>Los </a:t>
            </a:r>
            <a:r>
              <a:rPr lang="en-US" dirty="0" err="1"/>
              <a:t>irregulares</a:t>
            </a:r>
            <a:r>
              <a:rPr lang="en-US" dirty="0"/>
              <a:t>:</a:t>
            </a:r>
          </a:p>
        </p:txBody>
      </p:sp>
      <p:sp>
        <p:nvSpPr>
          <p:cNvPr id="9" name="Content Placeholder 7"/>
          <p:cNvSpPr>
            <a:spLocks noGrp="1"/>
          </p:cNvSpPr>
          <p:nvPr>
            <p:ph sz="quarter" idx="4"/>
          </p:nvPr>
        </p:nvSpPr>
        <p:spPr>
          <a:xfrm>
            <a:off x="9225886" y="872390"/>
            <a:ext cx="2966113" cy="5985610"/>
          </a:xfrm>
        </p:spPr>
        <p:txBody>
          <a:bodyPr>
            <a:normAutofit/>
          </a:bodyPr>
          <a:lstStyle/>
          <a:p>
            <a:r>
              <a:rPr lang="en-US" dirty="0" err="1"/>
              <a:t>Decir</a:t>
            </a:r>
            <a:r>
              <a:rPr lang="en-US" dirty="0"/>
              <a:t>=Di</a:t>
            </a:r>
          </a:p>
          <a:p>
            <a:r>
              <a:rPr lang="en-US" dirty="0" err="1"/>
              <a:t>Hacer</a:t>
            </a:r>
            <a:r>
              <a:rPr lang="en-US" dirty="0"/>
              <a:t>=</a:t>
            </a:r>
            <a:r>
              <a:rPr lang="en-US" dirty="0" err="1"/>
              <a:t>Haz</a:t>
            </a:r>
            <a:endParaRPr lang="en-US" dirty="0"/>
          </a:p>
          <a:p>
            <a:r>
              <a:rPr lang="en-US" dirty="0" err="1"/>
              <a:t>Ver</a:t>
            </a:r>
            <a:r>
              <a:rPr lang="en-US" dirty="0"/>
              <a:t>=</a:t>
            </a:r>
            <a:r>
              <a:rPr lang="en-US"/>
              <a:t>Ve</a:t>
            </a:r>
            <a:endParaRPr lang="en-US" dirty="0"/>
          </a:p>
          <a:p>
            <a:r>
              <a:rPr lang="en-US" dirty="0" err="1"/>
              <a:t>Poner</a:t>
            </a:r>
            <a:r>
              <a:rPr lang="en-US" dirty="0"/>
              <a:t>=</a:t>
            </a:r>
            <a:r>
              <a:rPr lang="en-US" dirty="0" err="1"/>
              <a:t>Pon</a:t>
            </a:r>
            <a:endParaRPr lang="en-US" dirty="0"/>
          </a:p>
          <a:p>
            <a:r>
              <a:rPr lang="en-US" dirty="0" err="1"/>
              <a:t>Salir</a:t>
            </a:r>
            <a:r>
              <a:rPr lang="en-US" dirty="0"/>
              <a:t>=Sal</a:t>
            </a:r>
          </a:p>
          <a:p>
            <a:r>
              <a:rPr lang="en-US" dirty="0" err="1"/>
              <a:t>Ser</a:t>
            </a:r>
            <a:r>
              <a:rPr lang="en-US" dirty="0"/>
              <a:t>=</a:t>
            </a:r>
            <a:r>
              <a:rPr lang="en-US" dirty="0" err="1"/>
              <a:t>Sé</a:t>
            </a:r>
            <a:endParaRPr lang="en-US" dirty="0"/>
          </a:p>
          <a:p>
            <a:r>
              <a:rPr lang="en-US" dirty="0" err="1"/>
              <a:t>Tener</a:t>
            </a:r>
            <a:r>
              <a:rPr lang="en-US" dirty="0"/>
              <a:t>=Ten</a:t>
            </a:r>
          </a:p>
          <a:p>
            <a:r>
              <a:rPr lang="en-US" dirty="0" err="1"/>
              <a:t>Venir</a:t>
            </a:r>
            <a:r>
              <a:rPr lang="en-US" dirty="0"/>
              <a:t>=</a:t>
            </a:r>
            <a:r>
              <a:rPr lang="en-US" dirty="0" err="1"/>
              <a:t>Ven</a:t>
            </a:r>
            <a:endParaRPr lang="en-US" dirty="0"/>
          </a:p>
          <a:p>
            <a:endParaRPr lang="en-US" dirty="0"/>
          </a:p>
          <a:p>
            <a:endParaRPr lang="en-US" dirty="0"/>
          </a:p>
        </p:txBody>
      </p:sp>
      <p:sp>
        <p:nvSpPr>
          <p:cNvPr id="10" name="TextBox 9"/>
          <p:cNvSpPr txBox="1"/>
          <p:nvPr/>
        </p:nvSpPr>
        <p:spPr>
          <a:xfrm>
            <a:off x="6469039" y="997745"/>
            <a:ext cx="2756847" cy="5724644"/>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r>
              <a:rPr lang="en-US" sz="3700" dirty="0"/>
              <a:t>Say, Tell</a:t>
            </a:r>
          </a:p>
          <a:p>
            <a:r>
              <a:rPr lang="en-US" sz="3700" dirty="0"/>
              <a:t>Make, Do</a:t>
            </a:r>
          </a:p>
          <a:p>
            <a:r>
              <a:rPr lang="en-US" sz="3700" dirty="0"/>
              <a:t>Go</a:t>
            </a:r>
          </a:p>
          <a:p>
            <a:r>
              <a:rPr lang="en-US" sz="3500" dirty="0"/>
              <a:t>Set, Put, Place</a:t>
            </a:r>
          </a:p>
          <a:p>
            <a:r>
              <a:rPr lang="en-US" sz="3700" dirty="0"/>
              <a:t>Leave</a:t>
            </a:r>
          </a:p>
          <a:p>
            <a:r>
              <a:rPr lang="en-US" sz="3700" dirty="0"/>
              <a:t>Be</a:t>
            </a:r>
          </a:p>
          <a:p>
            <a:r>
              <a:rPr lang="en-US" sz="3700" dirty="0"/>
              <a:t>Have</a:t>
            </a:r>
          </a:p>
          <a:p>
            <a:r>
              <a:rPr lang="en-US" sz="3700" dirty="0"/>
              <a:t>Come</a:t>
            </a:r>
          </a:p>
        </p:txBody>
      </p:sp>
    </p:spTree>
    <p:extLst>
      <p:ext uri="{BB962C8B-B14F-4D97-AF65-F5344CB8AC3E}">
        <p14:creationId xmlns:p14="http://schemas.microsoft.com/office/powerpoint/2010/main" val="4052704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AFD06-BC9B-4947-8C66-5F2A19FEBD6D}"/>
              </a:ext>
            </a:extLst>
          </p:cNvPr>
          <p:cNvSpPr>
            <a:spLocks noGrp="1"/>
          </p:cNvSpPr>
          <p:nvPr>
            <p:ph type="title"/>
          </p:nvPr>
        </p:nvSpPr>
        <p:spPr>
          <a:xfrm>
            <a:off x="0" y="0"/>
            <a:ext cx="10515600" cy="1325563"/>
          </a:xfrm>
        </p:spPr>
        <p:txBody>
          <a:bodyPr/>
          <a:lstStyle/>
          <a:p>
            <a:r>
              <a:rPr lang="en-US" dirty="0" err="1"/>
              <a:t>Practicamos</a:t>
            </a:r>
            <a:r>
              <a:rPr lang="en-US" dirty="0"/>
              <a:t>…</a:t>
            </a:r>
          </a:p>
        </p:txBody>
      </p:sp>
      <p:sp>
        <p:nvSpPr>
          <p:cNvPr id="3" name="Text Placeholder 2">
            <a:extLst>
              <a:ext uri="{FF2B5EF4-FFF2-40B4-BE49-F238E27FC236}">
                <a16:creationId xmlns="" xmlns:a16="http://schemas.microsoft.com/office/drawing/2014/main" id="{EF662F2C-9D1F-4DCC-92FB-F61C1F60D296}"/>
              </a:ext>
            </a:extLst>
          </p:cNvPr>
          <p:cNvSpPr>
            <a:spLocks noGrp="1"/>
          </p:cNvSpPr>
          <p:nvPr>
            <p:ph type="body" idx="1"/>
          </p:nvPr>
        </p:nvSpPr>
        <p:spPr>
          <a:xfrm>
            <a:off x="0" y="1091407"/>
            <a:ext cx="5157787" cy="823912"/>
          </a:xfrm>
        </p:spPr>
        <p:txBody>
          <a:bodyPr/>
          <a:lstStyle/>
          <a:p>
            <a:r>
              <a:rPr lang="en-US" dirty="0" err="1"/>
              <a:t>En</a:t>
            </a:r>
            <a:r>
              <a:rPr lang="en-US" dirty="0"/>
              <a:t> </a:t>
            </a:r>
            <a:r>
              <a:rPr lang="en-US" dirty="0" err="1"/>
              <a:t>pareja</a:t>
            </a:r>
            <a:r>
              <a:rPr lang="en-US" dirty="0"/>
              <a:t>, </a:t>
            </a:r>
            <a:r>
              <a:rPr lang="en-US" dirty="0" err="1"/>
              <a:t>oralmente</a:t>
            </a:r>
            <a:r>
              <a:rPr lang="en-US" dirty="0"/>
              <a:t>, </a:t>
            </a:r>
            <a:r>
              <a:rPr lang="en-US" dirty="0" err="1"/>
              <a:t>traduzca</a:t>
            </a:r>
            <a:r>
              <a:rPr lang="en-US" dirty="0"/>
              <a:t> las </a:t>
            </a:r>
            <a:r>
              <a:rPr lang="en-US" dirty="0" err="1"/>
              <a:t>siguientes</a:t>
            </a:r>
            <a:endParaRPr lang="en-US" dirty="0"/>
          </a:p>
        </p:txBody>
      </p:sp>
      <p:sp>
        <p:nvSpPr>
          <p:cNvPr id="4" name="Content Placeholder 3">
            <a:extLst>
              <a:ext uri="{FF2B5EF4-FFF2-40B4-BE49-F238E27FC236}">
                <a16:creationId xmlns="" xmlns:a16="http://schemas.microsoft.com/office/drawing/2014/main" id="{7FD4125C-085D-4CE4-8052-611283A1904E}"/>
              </a:ext>
            </a:extLst>
          </p:cNvPr>
          <p:cNvSpPr>
            <a:spLocks noGrp="1"/>
          </p:cNvSpPr>
          <p:nvPr>
            <p:ph sz="half" idx="2"/>
          </p:nvPr>
        </p:nvSpPr>
        <p:spPr>
          <a:xfrm>
            <a:off x="-1" y="1959635"/>
            <a:ext cx="5157787" cy="3684588"/>
          </a:xfrm>
        </p:spPr>
        <p:txBody>
          <a:bodyPr/>
          <a:lstStyle/>
          <a:p>
            <a:r>
              <a:rPr lang="en-US" dirty="0"/>
              <a:t>Do your homework!</a:t>
            </a:r>
          </a:p>
          <a:p>
            <a:r>
              <a:rPr lang="en-US" dirty="0"/>
              <a:t>Tell the story (</a:t>
            </a:r>
            <a:r>
              <a:rPr lang="en-US" dirty="0" err="1"/>
              <a:t>cuento</a:t>
            </a:r>
            <a:r>
              <a:rPr lang="en-US" dirty="0"/>
              <a:t>)!</a:t>
            </a:r>
          </a:p>
          <a:p>
            <a:r>
              <a:rPr lang="en-US" dirty="0"/>
              <a:t>Set the table!</a:t>
            </a:r>
          </a:p>
          <a:p>
            <a:r>
              <a:rPr lang="en-US" dirty="0"/>
              <a:t>Go to the store!</a:t>
            </a:r>
          </a:p>
          <a:p>
            <a:r>
              <a:rPr lang="en-US" dirty="0"/>
              <a:t>Have faith (</a:t>
            </a:r>
            <a:r>
              <a:rPr lang="en-US" dirty="0" err="1"/>
              <a:t>fé</a:t>
            </a:r>
            <a:r>
              <a:rPr lang="en-US" dirty="0"/>
              <a:t>)!</a:t>
            </a:r>
          </a:p>
        </p:txBody>
      </p:sp>
      <p:sp>
        <p:nvSpPr>
          <p:cNvPr id="5" name="Text Placeholder 4">
            <a:extLst>
              <a:ext uri="{FF2B5EF4-FFF2-40B4-BE49-F238E27FC236}">
                <a16:creationId xmlns="" xmlns:a16="http://schemas.microsoft.com/office/drawing/2014/main" id="{A05EA9F9-0171-4535-A2AA-D2E9906B378B}"/>
              </a:ext>
            </a:extLst>
          </p:cNvPr>
          <p:cNvSpPr>
            <a:spLocks noGrp="1"/>
          </p:cNvSpPr>
          <p:nvPr>
            <p:ph type="body" sz="quarter" idx="3"/>
          </p:nvPr>
        </p:nvSpPr>
        <p:spPr>
          <a:xfrm>
            <a:off x="6875585" y="1091407"/>
            <a:ext cx="5183188" cy="823912"/>
          </a:xfrm>
        </p:spPr>
        <p:txBody>
          <a:bodyPr/>
          <a:lstStyle/>
          <a:p>
            <a:r>
              <a:rPr lang="en-US" dirty="0" err="1"/>
              <a:t>Practica</a:t>
            </a:r>
            <a:r>
              <a:rPr lang="en-US" dirty="0"/>
              <a:t> </a:t>
            </a:r>
            <a:r>
              <a:rPr lang="en-US" dirty="0" err="1"/>
              <a:t>escrita</a:t>
            </a:r>
            <a:r>
              <a:rPr lang="en-US" dirty="0"/>
              <a:t> (written) individual</a:t>
            </a:r>
          </a:p>
        </p:txBody>
      </p:sp>
      <p:sp>
        <p:nvSpPr>
          <p:cNvPr id="6" name="Content Placeholder 5">
            <a:extLst>
              <a:ext uri="{FF2B5EF4-FFF2-40B4-BE49-F238E27FC236}">
                <a16:creationId xmlns="" xmlns:a16="http://schemas.microsoft.com/office/drawing/2014/main" id="{11340106-8B6E-42E8-8230-5936535FE404}"/>
              </a:ext>
            </a:extLst>
          </p:cNvPr>
          <p:cNvSpPr>
            <a:spLocks noGrp="1"/>
          </p:cNvSpPr>
          <p:nvPr>
            <p:ph sz="quarter" idx="4"/>
          </p:nvPr>
        </p:nvSpPr>
        <p:spPr>
          <a:xfrm>
            <a:off x="6875585" y="1959635"/>
            <a:ext cx="5183188" cy="3684588"/>
          </a:xfrm>
        </p:spPr>
        <p:txBody>
          <a:bodyPr/>
          <a:lstStyle/>
          <a:p>
            <a:r>
              <a:rPr lang="en-US" dirty="0"/>
              <a:t>Leave from the class!</a:t>
            </a:r>
          </a:p>
          <a:p>
            <a:r>
              <a:rPr lang="en-US" dirty="0"/>
              <a:t>Come here!</a:t>
            </a:r>
          </a:p>
          <a:p>
            <a:r>
              <a:rPr lang="en-US" dirty="0"/>
              <a:t>Be courageous (</a:t>
            </a:r>
            <a:r>
              <a:rPr lang="en-US" dirty="0" err="1"/>
              <a:t>valiente</a:t>
            </a:r>
            <a:r>
              <a:rPr lang="en-US" dirty="0"/>
              <a:t>)!</a:t>
            </a:r>
          </a:p>
          <a:p>
            <a:endParaRPr lang="en-US" dirty="0"/>
          </a:p>
        </p:txBody>
      </p:sp>
    </p:spTree>
    <p:extLst>
      <p:ext uri="{BB962C8B-B14F-4D97-AF65-F5344CB8AC3E}">
        <p14:creationId xmlns:p14="http://schemas.microsoft.com/office/powerpoint/2010/main" val="2725746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D0C691-829A-4749-A9A3-7BD0CDDF6207}"/>
              </a:ext>
            </a:extLst>
          </p:cNvPr>
          <p:cNvSpPr>
            <a:spLocks noGrp="1"/>
          </p:cNvSpPr>
          <p:nvPr>
            <p:ph type="title"/>
          </p:nvPr>
        </p:nvSpPr>
        <p:spPr>
          <a:xfrm>
            <a:off x="0" y="0"/>
            <a:ext cx="12192000" cy="1139483"/>
          </a:xfrm>
        </p:spPr>
        <p:txBody>
          <a:bodyPr>
            <a:normAutofit/>
          </a:bodyPr>
          <a:lstStyle/>
          <a:p>
            <a:r>
              <a:rPr lang="en-US" sz="3600" dirty="0" err="1"/>
              <a:t>Conectamos</a:t>
            </a:r>
            <a:r>
              <a:rPr lang="en-US" sz="3600" dirty="0"/>
              <a:t> </a:t>
            </a:r>
            <a:r>
              <a:rPr lang="en-US" sz="3600" dirty="0" err="1"/>
              <a:t>los</a:t>
            </a:r>
            <a:r>
              <a:rPr lang="en-US" sz="3600" dirty="0"/>
              <a:t> </a:t>
            </a:r>
            <a:r>
              <a:rPr lang="en-US" sz="3600" dirty="0" err="1"/>
              <a:t>quehaceres</a:t>
            </a:r>
            <a:r>
              <a:rPr lang="en-US" sz="3600" dirty="0"/>
              <a:t> </a:t>
            </a:r>
            <a:r>
              <a:rPr lang="en-US" sz="3600" dirty="0" err="1"/>
              <a:t>en</a:t>
            </a:r>
            <a:r>
              <a:rPr lang="en-US" sz="3600" dirty="0"/>
              <a:t> la casa con </a:t>
            </a:r>
            <a:r>
              <a:rPr lang="en-US" sz="3600" dirty="0" err="1"/>
              <a:t>mandatos</a:t>
            </a:r>
            <a:r>
              <a:rPr lang="en-US" sz="3600" dirty="0"/>
              <a:t> </a:t>
            </a:r>
            <a:r>
              <a:rPr lang="en-US" sz="3600" dirty="0" err="1"/>
              <a:t>afirmativos</a:t>
            </a:r>
            <a:r>
              <a:rPr lang="en-US" sz="3600" dirty="0"/>
              <a:t>:</a:t>
            </a:r>
          </a:p>
        </p:txBody>
      </p:sp>
      <p:sp>
        <p:nvSpPr>
          <p:cNvPr id="5" name="Text Placeholder 4">
            <a:extLst>
              <a:ext uri="{FF2B5EF4-FFF2-40B4-BE49-F238E27FC236}">
                <a16:creationId xmlns="" xmlns:a16="http://schemas.microsoft.com/office/drawing/2014/main" id="{78BE8BC7-CA20-492B-8719-0BB036174755}"/>
              </a:ext>
            </a:extLst>
          </p:cNvPr>
          <p:cNvSpPr>
            <a:spLocks noGrp="1"/>
          </p:cNvSpPr>
          <p:nvPr>
            <p:ph type="body" idx="1"/>
          </p:nvPr>
        </p:nvSpPr>
        <p:spPr>
          <a:xfrm>
            <a:off x="0" y="878426"/>
            <a:ext cx="12192000" cy="514276"/>
          </a:xfrm>
        </p:spPr>
        <p:txBody>
          <a:bodyPr>
            <a:normAutofit/>
          </a:bodyPr>
          <a:lstStyle/>
          <a:p>
            <a:r>
              <a:rPr lang="en-US" sz="2500" dirty="0" err="1">
                <a:solidFill>
                  <a:srgbClr val="FF0000"/>
                </a:solidFill>
              </a:rPr>
              <a:t>Construye</a:t>
            </a:r>
            <a:r>
              <a:rPr lang="en-US" sz="2500" dirty="0">
                <a:solidFill>
                  <a:srgbClr val="FF0000"/>
                </a:solidFill>
              </a:rPr>
              <a:t> un </a:t>
            </a:r>
            <a:r>
              <a:rPr lang="en-US" sz="2500" dirty="0" err="1">
                <a:solidFill>
                  <a:srgbClr val="FF0000"/>
                </a:solidFill>
              </a:rPr>
              <a:t>mandato</a:t>
            </a:r>
            <a:r>
              <a:rPr lang="en-US" sz="2500" dirty="0">
                <a:solidFill>
                  <a:srgbClr val="FF0000"/>
                </a:solidFill>
              </a:rPr>
              <a:t> </a:t>
            </a:r>
            <a:r>
              <a:rPr lang="en-US" sz="2500" dirty="0" err="1">
                <a:solidFill>
                  <a:srgbClr val="FF0000"/>
                </a:solidFill>
              </a:rPr>
              <a:t>afirmativo</a:t>
            </a:r>
            <a:r>
              <a:rPr lang="en-US" sz="2500" dirty="0">
                <a:solidFill>
                  <a:srgbClr val="FF0000"/>
                </a:solidFill>
              </a:rPr>
              <a:t> para </a:t>
            </a:r>
            <a:r>
              <a:rPr lang="en-US" sz="2500" dirty="0" err="1">
                <a:solidFill>
                  <a:srgbClr val="FF0000"/>
                </a:solidFill>
              </a:rPr>
              <a:t>cada</a:t>
            </a:r>
            <a:r>
              <a:rPr lang="en-US" sz="2500" dirty="0">
                <a:solidFill>
                  <a:srgbClr val="FF0000"/>
                </a:solidFill>
              </a:rPr>
              <a:t> cuarto/</a:t>
            </a:r>
            <a:r>
              <a:rPr lang="en-US" sz="2500" dirty="0" err="1">
                <a:solidFill>
                  <a:srgbClr val="FF0000"/>
                </a:solidFill>
              </a:rPr>
              <a:t>lugar</a:t>
            </a:r>
            <a:r>
              <a:rPr lang="en-US" sz="2500" dirty="0">
                <a:solidFill>
                  <a:srgbClr val="FF0000"/>
                </a:solidFill>
              </a:rPr>
              <a:t> </a:t>
            </a:r>
            <a:r>
              <a:rPr lang="en-US" sz="2500" dirty="0" err="1">
                <a:solidFill>
                  <a:srgbClr val="FF0000"/>
                </a:solidFill>
              </a:rPr>
              <a:t>en</a:t>
            </a:r>
            <a:r>
              <a:rPr lang="en-US" sz="2500" dirty="0">
                <a:solidFill>
                  <a:srgbClr val="FF0000"/>
                </a:solidFill>
              </a:rPr>
              <a:t> la casa. ¡</a:t>
            </a:r>
            <a:r>
              <a:rPr lang="en-US" sz="2500" dirty="0" err="1">
                <a:solidFill>
                  <a:srgbClr val="FF0000"/>
                </a:solidFill>
              </a:rPr>
              <a:t>Sé</a:t>
            </a:r>
            <a:r>
              <a:rPr lang="en-US" sz="2500" dirty="0">
                <a:solidFill>
                  <a:srgbClr val="FF0000"/>
                </a:solidFill>
              </a:rPr>
              <a:t> </a:t>
            </a:r>
            <a:r>
              <a:rPr lang="en-US" sz="2500" dirty="0" err="1">
                <a:solidFill>
                  <a:srgbClr val="FF0000"/>
                </a:solidFill>
              </a:rPr>
              <a:t>creativo</a:t>
            </a:r>
            <a:r>
              <a:rPr lang="en-US" sz="2500" dirty="0">
                <a:solidFill>
                  <a:srgbClr val="FF0000"/>
                </a:solidFill>
              </a:rPr>
              <a:t>!:</a:t>
            </a:r>
          </a:p>
        </p:txBody>
      </p:sp>
      <p:sp>
        <p:nvSpPr>
          <p:cNvPr id="6" name="Content Placeholder 5">
            <a:extLst>
              <a:ext uri="{FF2B5EF4-FFF2-40B4-BE49-F238E27FC236}">
                <a16:creationId xmlns="" xmlns:a16="http://schemas.microsoft.com/office/drawing/2014/main" id="{B3305B1C-4349-4E2E-A002-CBA8E73B922C}"/>
              </a:ext>
            </a:extLst>
          </p:cNvPr>
          <p:cNvSpPr>
            <a:spLocks noGrp="1"/>
          </p:cNvSpPr>
          <p:nvPr>
            <p:ph sz="half" idx="2"/>
          </p:nvPr>
        </p:nvSpPr>
        <p:spPr>
          <a:xfrm>
            <a:off x="-1" y="1392702"/>
            <a:ext cx="5157787" cy="5465298"/>
          </a:xfrm>
        </p:spPr>
        <p:txBody>
          <a:bodyPr>
            <a:normAutofit lnSpcReduction="10000"/>
          </a:bodyPr>
          <a:lstStyle/>
          <a:p>
            <a:pPr marL="514350" indent="-514350">
              <a:buFont typeface="+mj-lt"/>
              <a:buAutoNum type="arabicPeriod"/>
            </a:pPr>
            <a:r>
              <a:rPr lang="es-ES" dirty="0"/>
              <a:t>L</a:t>
            </a:r>
            <a:r>
              <a:rPr lang="en-US" dirty="0"/>
              <a:t>a </a:t>
            </a:r>
            <a:r>
              <a:rPr lang="en-US" dirty="0" err="1"/>
              <a:t>cocina</a:t>
            </a:r>
            <a:r>
              <a:rPr lang="en-US" dirty="0"/>
              <a:t>…</a:t>
            </a:r>
          </a:p>
          <a:p>
            <a:pPr marL="514350" indent="-514350">
              <a:buFont typeface="+mj-lt"/>
              <a:buAutoNum type="arabicPeriod"/>
            </a:pPr>
            <a:r>
              <a:rPr lang="es-ES" dirty="0"/>
              <a:t>El césped</a:t>
            </a:r>
            <a:r>
              <a:rPr lang="en-US" dirty="0"/>
              <a:t>…</a:t>
            </a:r>
          </a:p>
          <a:p>
            <a:pPr marL="514350" indent="-514350">
              <a:buFont typeface="+mj-lt"/>
              <a:buAutoNum type="arabicPeriod"/>
            </a:pPr>
            <a:r>
              <a:rPr lang="es-ES" dirty="0"/>
              <a:t>El baño…</a:t>
            </a:r>
          </a:p>
          <a:p>
            <a:pPr marL="514350" indent="-514350">
              <a:buFont typeface="+mj-lt"/>
              <a:buAutoNum type="arabicPeriod"/>
            </a:pPr>
            <a:r>
              <a:rPr lang="es-ES" dirty="0"/>
              <a:t>La sala…</a:t>
            </a:r>
          </a:p>
          <a:p>
            <a:pPr marL="514350" indent="-514350">
              <a:buFont typeface="+mj-lt"/>
              <a:buAutoNum type="arabicPeriod"/>
            </a:pPr>
            <a:r>
              <a:rPr lang="es-ES" dirty="0"/>
              <a:t>El garaje…</a:t>
            </a:r>
          </a:p>
          <a:p>
            <a:pPr marL="514350" indent="-514350">
              <a:buFont typeface="+mj-lt"/>
              <a:buAutoNum type="arabicPeriod"/>
            </a:pPr>
            <a:r>
              <a:rPr lang="es-ES" dirty="0"/>
              <a:t>El ático…</a:t>
            </a:r>
          </a:p>
          <a:p>
            <a:pPr marL="514350" indent="-514350">
              <a:buFont typeface="+mj-lt"/>
              <a:buAutoNum type="arabicPeriod"/>
            </a:pPr>
            <a:r>
              <a:rPr lang="es-ES" dirty="0"/>
              <a:t>El comedor</a:t>
            </a:r>
            <a:endParaRPr lang="en-US" dirty="0"/>
          </a:p>
          <a:p>
            <a:pPr marL="514350" indent="-514350">
              <a:buFont typeface="+mj-lt"/>
              <a:buAutoNum type="arabicPeriod"/>
            </a:pPr>
            <a:r>
              <a:rPr lang="es-ES" dirty="0"/>
              <a:t>El dormitorio</a:t>
            </a:r>
            <a:endParaRPr lang="en-US" dirty="0"/>
          </a:p>
          <a:p>
            <a:pPr marL="514350" indent="-514350">
              <a:buFont typeface="+mj-lt"/>
              <a:buAutoNum type="arabicPeriod"/>
            </a:pPr>
            <a:r>
              <a:rPr lang="es-ES" dirty="0"/>
              <a:t>El estudio</a:t>
            </a:r>
            <a:endParaRPr lang="en-US" dirty="0"/>
          </a:p>
          <a:p>
            <a:pPr marL="514350" indent="-514350">
              <a:buFont typeface="+mj-lt"/>
              <a:buAutoNum type="arabicPeriod"/>
            </a:pPr>
            <a:r>
              <a:rPr lang="es-ES" dirty="0"/>
              <a:t>La sala</a:t>
            </a:r>
            <a:endParaRPr lang="en-US" dirty="0"/>
          </a:p>
          <a:p>
            <a:pPr marL="514350" indent="-514350">
              <a:buFont typeface="+mj-lt"/>
              <a:buAutoNum type="arabicPeriod"/>
            </a:pPr>
            <a:r>
              <a:rPr lang="es-ES" dirty="0"/>
              <a:t>El sótano</a:t>
            </a:r>
          </a:p>
        </p:txBody>
      </p:sp>
      <p:pic>
        <p:nvPicPr>
          <p:cNvPr id="4" name="Content Placeholder 3">
            <a:extLst>
              <a:ext uri="{FF2B5EF4-FFF2-40B4-BE49-F238E27FC236}">
                <a16:creationId xmlns="" xmlns:a16="http://schemas.microsoft.com/office/drawing/2014/main" id="{87A798AD-3F04-46B2-83A4-46D8879C864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53686" y="1976512"/>
            <a:ext cx="6438314" cy="4881488"/>
          </a:xfrm>
        </p:spPr>
      </p:pic>
    </p:spTree>
    <p:extLst>
      <p:ext uri="{BB962C8B-B14F-4D97-AF65-F5344CB8AC3E}">
        <p14:creationId xmlns:p14="http://schemas.microsoft.com/office/powerpoint/2010/main" val="679995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853D97-65D5-4460-881F-473EB409DE9B}"/>
              </a:ext>
            </a:extLst>
          </p:cNvPr>
          <p:cNvSpPr>
            <a:spLocks noGrp="1"/>
          </p:cNvSpPr>
          <p:nvPr>
            <p:ph type="title"/>
          </p:nvPr>
        </p:nvSpPr>
        <p:spPr>
          <a:xfrm>
            <a:off x="0" y="0"/>
            <a:ext cx="10515600" cy="968991"/>
          </a:xfrm>
        </p:spPr>
        <p:txBody>
          <a:bodyPr/>
          <a:lstStyle/>
          <a:p>
            <a:r>
              <a:rPr lang="en-US" dirty="0"/>
              <a:t>Tener que &amp; Hay que</a:t>
            </a:r>
          </a:p>
        </p:txBody>
      </p:sp>
      <p:sp>
        <p:nvSpPr>
          <p:cNvPr id="3" name="Content Placeholder 2">
            <a:extLst>
              <a:ext uri="{FF2B5EF4-FFF2-40B4-BE49-F238E27FC236}">
                <a16:creationId xmlns="" xmlns:a16="http://schemas.microsoft.com/office/drawing/2014/main" id="{86C812E0-B870-4B56-9E08-6549E682509E}"/>
              </a:ext>
            </a:extLst>
          </p:cNvPr>
          <p:cNvSpPr>
            <a:spLocks noGrp="1"/>
          </p:cNvSpPr>
          <p:nvPr>
            <p:ph sz="half" idx="1"/>
          </p:nvPr>
        </p:nvSpPr>
        <p:spPr>
          <a:xfrm>
            <a:off x="-1" y="968990"/>
            <a:ext cx="6223379" cy="5889009"/>
          </a:xfrm>
        </p:spPr>
        <p:txBody>
          <a:bodyPr/>
          <a:lstStyle/>
          <a:p>
            <a:r>
              <a:rPr lang="en-US" b="1" dirty="0"/>
              <a:t>Tener que + infinitive</a:t>
            </a:r>
            <a:r>
              <a:rPr lang="en-US" dirty="0"/>
              <a:t> is one way to express obligation or necessity. This expression can be translated as “someone has to do something.” Tener is conjugated according to the subject of the sentence.</a:t>
            </a:r>
          </a:p>
          <a:p>
            <a:pPr marL="0" indent="0">
              <a:buNone/>
            </a:pPr>
            <a:endParaRPr lang="es-ES" dirty="0"/>
          </a:p>
          <a:p>
            <a:pPr marL="0" indent="0">
              <a:buNone/>
            </a:pPr>
            <a:r>
              <a:rPr lang="es-ES" dirty="0"/>
              <a:t>E</a:t>
            </a:r>
            <a:r>
              <a:rPr lang="en-US" dirty="0" err="1"/>
              <a:t>jemplo</a:t>
            </a:r>
            <a:r>
              <a:rPr lang="en-US" dirty="0"/>
              <a:t>:</a:t>
            </a:r>
          </a:p>
          <a:p>
            <a:pPr lvl="1"/>
            <a:r>
              <a:rPr lang="es-ES" b="1" i="1" dirty="0"/>
              <a:t>María tiene un examen el lunes. Ella </a:t>
            </a:r>
            <a:r>
              <a:rPr lang="es-ES" b="1" i="1" u="sng" dirty="0"/>
              <a:t>tiene que</a:t>
            </a:r>
            <a:r>
              <a:rPr lang="es-ES" b="1" i="1" dirty="0"/>
              <a:t> estudiar.</a:t>
            </a:r>
            <a:r>
              <a:rPr lang="es-ES" dirty="0"/>
              <a:t/>
            </a:r>
            <a:br>
              <a:rPr lang="es-ES" dirty="0"/>
            </a:br>
            <a:r>
              <a:rPr lang="es-ES" i="1" dirty="0"/>
              <a:t>María has a test </a:t>
            </a:r>
            <a:r>
              <a:rPr lang="es-ES" i="1" dirty="0" err="1"/>
              <a:t>on</a:t>
            </a:r>
            <a:r>
              <a:rPr lang="es-ES" i="1" dirty="0"/>
              <a:t> </a:t>
            </a:r>
            <a:r>
              <a:rPr lang="es-ES" i="1" dirty="0" err="1"/>
              <a:t>Monday</a:t>
            </a:r>
            <a:r>
              <a:rPr lang="es-ES" i="1" dirty="0"/>
              <a:t>. </a:t>
            </a:r>
            <a:r>
              <a:rPr lang="es-ES" i="1" dirty="0" err="1"/>
              <a:t>She</a:t>
            </a:r>
            <a:r>
              <a:rPr lang="es-ES" i="1" dirty="0"/>
              <a:t> has </a:t>
            </a:r>
            <a:r>
              <a:rPr lang="es-ES" i="1" dirty="0" err="1"/>
              <a:t>to</a:t>
            </a:r>
            <a:r>
              <a:rPr lang="es-ES" i="1" dirty="0"/>
              <a:t> </a:t>
            </a:r>
            <a:r>
              <a:rPr lang="es-ES" i="1" dirty="0" err="1"/>
              <a:t>study</a:t>
            </a:r>
            <a:r>
              <a:rPr lang="es-ES" i="1" dirty="0"/>
              <a:t>.</a:t>
            </a:r>
            <a:endParaRPr lang="en-US" dirty="0"/>
          </a:p>
        </p:txBody>
      </p:sp>
      <p:sp>
        <p:nvSpPr>
          <p:cNvPr id="4" name="Content Placeholder 3">
            <a:extLst>
              <a:ext uri="{FF2B5EF4-FFF2-40B4-BE49-F238E27FC236}">
                <a16:creationId xmlns="" xmlns:a16="http://schemas.microsoft.com/office/drawing/2014/main" id="{BC903C7E-F7E2-4528-A0C2-452EFCD093BB}"/>
              </a:ext>
            </a:extLst>
          </p:cNvPr>
          <p:cNvSpPr>
            <a:spLocks noGrp="1"/>
          </p:cNvSpPr>
          <p:nvPr>
            <p:ph sz="half" idx="2"/>
          </p:nvPr>
        </p:nvSpPr>
        <p:spPr>
          <a:xfrm>
            <a:off x="6196084" y="968990"/>
            <a:ext cx="5995916" cy="5991367"/>
          </a:xfrm>
        </p:spPr>
        <p:txBody>
          <a:bodyPr/>
          <a:lstStyle/>
          <a:p>
            <a:r>
              <a:rPr lang="en-US" b="1" dirty="0"/>
              <a:t>Hay que + infinitive</a:t>
            </a:r>
            <a:r>
              <a:rPr lang="en-US" dirty="0"/>
              <a:t> is used to express the idea of “one must do something” or, “it is necessary to do something.” It is a more general expression and since there is no subject, the verb form hay is always used.</a:t>
            </a:r>
          </a:p>
          <a:p>
            <a:pPr marL="0" indent="0">
              <a:buNone/>
            </a:pPr>
            <a:endParaRPr lang="es-ES" dirty="0"/>
          </a:p>
          <a:p>
            <a:pPr marL="0" indent="0">
              <a:buNone/>
            </a:pPr>
            <a:r>
              <a:rPr lang="es-ES" dirty="0"/>
              <a:t>E</a:t>
            </a:r>
            <a:r>
              <a:rPr lang="en-US" dirty="0" err="1"/>
              <a:t>jemplo</a:t>
            </a:r>
            <a:r>
              <a:rPr lang="en-US" dirty="0"/>
              <a:t>:</a:t>
            </a:r>
          </a:p>
          <a:p>
            <a:pPr lvl="1"/>
            <a:r>
              <a:rPr lang="en-US" b="1" i="1" dirty="0"/>
              <a:t>No </a:t>
            </a:r>
            <a:r>
              <a:rPr lang="en-US" b="1" i="1" dirty="0" err="1"/>
              <a:t>es</a:t>
            </a:r>
            <a:r>
              <a:rPr lang="en-US" b="1" i="1" dirty="0"/>
              <a:t> </a:t>
            </a:r>
            <a:r>
              <a:rPr lang="en-US" b="1" i="1" dirty="0" err="1"/>
              <a:t>fácil</a:t>
            </a:r>
            <a:r>
              <a:rPr lang="en-US" b="1" i="1" dirty="0"/>
              <a:t> </a:t>
            </a:r>
            <a:r>
              <a:rPr lang="en-US" b="1" i="1" dirty="0" err="1"/>
              <a:t>aprender</a:t>
            </a:r>
            <a:r>
              <a:rPr lang="en-US" b="1" i="1" dirty="0"/>
              <a:t> el </a:t>
            </a:r>
            <a:r>
              <a:rPr lang="en-US" b="1" i="1" dirty="0" err="1"/>
              <a:t>español</a:t>
            </a:r>
            <a:r>
              <a:rPr lang="en-US" b="1" i="1" dirty="0"/>
              <a:t>. </a:t>
            </a:r>
            <a:r>
              <a:rPr lang="en-US" b="1" i="1" u="sng" dirty="0"/>
              <a:t>Hay que</a:t>
            </a:r>
            <a:r>
              <a:rPr lang="en-US" b="1" i="1" dirty="0"/>
              <a:t> </a:t>
            </a:r>
            <a:r>
              <a:rPr lang="en-US" b="1" i="1" dirty="0" err="1"/>
              <a:t>practicar</a:t>
            </a:r>
            <a:r>
              <a:rPr lang="en-US" b="1" i="1" dirty="0"/>
              <a:t> </a:t>
            </a:r>
            <a:r>
              <a:rPr lang="en-US" b="1" i="1" dirty="0" err="1"/>
              <a:t>mucho</a:t>
            </a:r>
            <a:r>
              <a:rPr lang="en-US" b="1" i="1" dirty="0"/>
              <a:t>.</a:t>
            </a:r>
            <a:r>
              <a:rPr lang="en-US" dirty="0"/>
              <a:t/>
            </a:r>
            <a:br>
              <a:rPr lang="en-US" dirty="0"/>
            </a:br>
            <a:r>
              <a:rPr lang="en-US" i="1" dirty="0"/>
              <a:t>It isn’t easy to learn Spanish. It is necessary to practice a lot.</a:t>
            </a:r>
            <a:endParaRPr lang="en-US" dirty="0"/>
          </a:p>
        </p:txBody>
      </p:sp>
    </p:spTree>
    <p:extLst>
      <p:ext uri="{BB962C8B-B14F-4D97-AF65-F5344CB8AC3E}">
        <p14:creationId xmlns:p14="http://schemas.microsoft.com/office/powerpoint/2010/main" val="3941061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D3057D-20DE-49C6-9D86-4052904A882F}"/>
              </a:ext>
            </a:extLst>
          </p:cNvPr>
          <p:cNvSpPr>
            <a:spLocks noGrp="1"/>
          </p:cNvSpPr>
          <p:nvPr>
            <p:ph type="title"/>
          </p:nvPr>
        </p:nvSpPr>
        <p:spPr>
          <a:xfrm>
            <a:off x="0" y="0"/>
            <a:ext cx="10515600" cy="1325563"/>
          </a:xfrm>
        </p:spPr>
        <p:txBody>
          <a:bodyPr/>
          <a:lstStyle/>
          <a:p>
            <a:r>
              <a:rPr lang="es-ES" dirty="0"/>
              <a:t>Practica…</a:t>
            </a:r>
            <a:endParaRPr lang="en-US" dirty="0"/>
          </a:p>
        </p:txBody>
      </p:sp>
      <p:sp>
        <p:nvSpPr>
          <p:cNvPr id="3" name="Content Placeholder 2">
            <a:extLst>
              <a:ext uri="{FF2B5EF4-FFF2-40B4-BE49-F238E27FC236}">
                <a16:creationId xmlns="" xmlns:a16="http://schemas.microsoft.com/office/drawing/2014/main" id="{69E4A36A-F10A-420D-9F02-5BE87065FE71}"/>
              </a:ext>
            </a:extLst>
          </p:cNvPr>
          <p:cNvSpPr>
            <a:spLocks noGrp="1"/>
          </p:cNvSpPr>
          <p:nvPr>
            <p:ph sz="half" idx="1"/>
          </p:nvPr>
        </p:nvSpPr>
        <p:spPr>
          <a:xfrm>
            <a:off x="0" y="993112"/>
            <a:ext cx="6172200" cy="5864888"/>
          </a:xfrm>
        </p:spPr>
        <p:txBody>
          <a:bodyPr/>
          <a:lstStyle/>
          <a:p>
            <a:pPr marL="514350" indent="-514350">
              <a:buFont typeface="+mj-lt"/>
              <a:buAutoNum type="arabicPeriod"/>
            </a:pPr>
            <a:r>
              <a:rPr lang="es-ES" dirty="0"/>
              <a:t>I </a:t>
            </a:r>
            <a:r>
              <a:rPr lang="es-ES" dirty="0" err="1"/>
              <a:t>have</a:t>
            </a:r>
            <a:r>
              <a:rPr lang="es-ES" dirty="0"/>
              <a:t> </a:t>
            </a:r>
            <a:r>
              <a:rPr lang="es-ES" dirty="0" err="1"/>
              <a:t>to</a:t>
            </a:r>
            <a:r>
              <a:rPr lang="es-ES" dirty="0"/>
              <a:t> </a:t>
            </a:r>
            <a:r>
              <a:rPr lang="es-ES" dirty="0" err="1"/>
              <a:t>go</a:t>
            </a:r>
            <a:r>
              <a:rPr lang="es-ES" dirty="0"/>
              <a:t>.</a:t>
            </a:r>
          </a:p>
          <a:p>
            <a:pPr marL="514350" indent="-514350">
              <a:buFont typeface="+mj-lt"/>
              <a:buAutoNum type="arabicPeriod"/>
            </a:pPr>
            <a:r>
              <a:rPr lang="es-ES" dirty="0" err="1"/>
              <a:t>You</a:t>
            </a:r>
            <a:r>
              <a:rPr lang="es-ES" dirty="0"/>
              <a:t> </a:t>
            </a:r>
            <a:r>
              <a:rPr lang="es-ES" dirty="0" err="1"/>
              <a:t>have</a:t>
            </a:r>
            <a:r>
              <a:rPr lang="es-ES" dirty="0"/>
              <a:t> </a:t>
            </a:r>
            <a:r>
              <a:rPr lang="es-ES" dirty="0" err="1"/>
              <a:t>to</a:t>
            </a:r>
            <a:r>
              <a:rPr lang="es-ES" dirty="0"/>
              <a:t> </a:t>
            </a:r>
            <a:r>
              <a:rPr lang="es-ES" dirty="0" err="1"/>
              <a:t>eat</a:t>
            </a:r>
            <a:r>
              <a:rPr lang="es-ES" dirty="0"/>
              <a:t>.</a:t>
            </a:r>
          </a:p>
          <a:p>
            <a:pPr marL="514350" indent="-514350">
              <a:buFont typeface="+mj-lt"/>
              <a:buAutoNum type="arabicPeriod"/>
            </a:pPr>
            <a:r>
              <a:rPr lang="es-ES" dirty="0"/>
              <a:t>He has </a:t>
            </a:r>
            <a:r>
              <a:rPr lang="es-ES" dirty="0" err="1"/>
              <a:t>to</a:t>
            </a:r>
            <a:r>
              <a:rPr lang="es-ES" dirty="0"/>
              <a:t> </a:t>
            </a:r>
            <a:r>
              <a:rPr lang="es-ES" dirty="0" err="1"/>
              <a:t>clean</a:t>
            </a:r>
            <a:r>
              <a:rPr lang="es-ES" dirty="0"/>
              <a:t>.</a:t>
            </a:r>
          </a:p>
          <a:p>
            <a:pPr marL="514350" indent="-514350">
              <a:buFont typeface="+mj-lt"/>
              <a:buAutoNum type="arabicPeriod"/>
            </a:pPr>
            <a:r>
              <a:rPr lang="es-ES" dirty="0" err="1"/>
              <a:t>She</a:t>
            </a:r>
            <a:r>
              <a:rPr lang="es-ES" dirty="0"/>
              <a:t> has </a:t>
            </a:r>
            <a:r>
              <a:rPr lang="es-ES" dirty="0" err="1"/>
              <a:t>to</a:t>
            </a:r>
            <a:r>
              <a:rPr lang="es-ES" dirty="0"/>
              <a:t> </a:t>
            </a:r>
            <a:r>
              <a:rPr lang="es-ES" dirty="0" err="1"/>
              <a:t>organize</a:t>
            </a:r>
            <a:r>
              <a:rPr lang="es-ES" dirty="0"/>
              <a:t>/</a:t>
            </a:r>
            <a:r>
              <a:rPr lang="es-ES" dirty="0" err="1"/>
              <a:t>clean</a:t>
            </a:r>
            <a:r>
              <a:rPr lang="es-ES" dirty="0"/>
              <a:t> </a:t>
            </a:r>
            <a:r>
              <a:rPr lang="es-ES" dirty="0" err="1"/>
              <a:t>her</a:t>
            </a:r>
            <a:r>
              <a:rPr lang="es-ES" dirty="0"/>
              <a:t> </a:t>
            </a:r>
            <a:r>
              <a:rPr lang="es-ES" dirty="0" err="1"/>
              <a:t>room</a:t>
            </a:r>
            <a:r>
              <a:rPr lang="es-ES" dirty="0"/>
              <a:t>.</a:t>
            </a:r>
          </a:p>
          <a:p>
            <a:pPr marL="514350" indent="-514350">
              <a:buFont typeface="+mj-lt"/>
              <a:buAutoNum type="arabicPeriod"/>
            </a:pPr>
            <a:r>
              <a:rPr lang="es-ES" dirty="0" err="1"/>
              <a:t>You</a:t>
            </a:r>
            <a:r>
              <a:rPr lang="es-ES" dirty="0"/>
              <a:t> (formal)</a:t>
            </a:r>
            <a:r>
              <a:rPr lang="en-US" dirty="0"/>
              <a:t> have to cook the dinner. </a:t>
            </a:r>
          </a:p>
          <a:p>
            <a:pPr marL="514350" indent="-514350">
              <a:buFont typeface="+mj-lt"/>
              <a:buAutoNum type="arabicPeriod"/>
            </a:pPr>
            <a:r>
              <a:rPr lang="en-US" dirty="0"/>
              <a:t>We have to go shopping.</a:t>
            </a:r>
          </a:p>
          <a:p>
            <a:pPr marL="514350" indent="-514350">
              <a:buFont typeface="+mj-lt"/>
              <a:buAutoNum type="arabicPeriod"/>
            </a:pPr>
            <a:r>
              <a:rPr lang="en-US" dirty="0"/>
              <a:t>Y’all (informal *Spain) have to dust.</a:t>
            </a:r>
          </a:p>
          <a:p>
            <a:pPr marL="514350" indent="-514350">
              <a:buFont typeface="+mj-lt"/>
              <a:buAutoNum type="arabicPeriod"/>
            </a:pPr>
            <a:r>
              <a:rPr lang="en-US" dirty="0"/>
              <a:t>They (</a:t>
            </a:r>
            <a:r>
              <a:rPr lang="en-US" dirty="0" err="1"/>
              <a:t>masc</a:t>
            </a:r>
            <a:r>
              <a:rPr lang="en-US" dirty="0"/>
              <a:t>/mix) have to cut the grass.</a:t>
            </a:r>
          </a:p>
          <a:p>
            <a:pPr marL="514350" indent="-514350">
              <a:buFont typeface="+mj-lt"/>
              <a:buAutoNum type="arabicPeriod"/>
            </a:pPr>
            <a:r>
              <a:rPr lang="en-US" dirty="0"/>
              <a:t>They (fem) have to study.</a:t>
            </a:r>
          </a:p>
          <a:p>
            <a:pPr marL="514350" indent="-514350">
              <a:buFont typeface="+mj-lt"/>
              <a:buAutoNum type="arabicPeriod"/>
            </a:pPr>
            <a:r>
              <a:rPr lang="en-US" dirty="0"/>
              <a:t>Y’all (formal) have to take out the trash.</a:t>
            </a:r>
          </a:p>
          <a:p>
            <a:pPr marL="514350" indent="-514350">
              <a:buFont typeface="+mj-lt"/>
              <a:buAutoNum type="arabicPeriod"/>
            </a:pPr>
            <a:endParaRPr lang="en-US" dirty="0"/>
          </a:p>
        </p:txBody>
      </p:sp>
      <p:sp>
        <p:nvSpPr>
          <p:cNvPr id="4" name="Content Placeholder 3">
            <a:extLst>
              <a:ext uri="{FF2B5EF4-FFF2-40B4-BE49-F238E27FC236}">
                <a16:creationId xmlns="" xmlns:a16="http://schemas.microsoft.com/office/drawing/2014/main" id="{E382F372-D541-41EC-A9A0-EBD003FBF7D3}"/>
              </a:ext>
            </a:extLst>
          </p:cNvPr>
          <p:cNvSpPr>
            <a:spLocks noGrp="1"/>
          </p:cNvSpPr>
          <p:nvPr>
            <p:ph sz="half" idx="2"/>
          </p:nvPr>
        </p:nvSpPr>
        <p:spPr>
          <a:xfrm>
            <a:off x="6172200" y="993112"/>
            <a:ext cx="6019800" cy="5864888"/>
          </a:xfrm>
        </p:spPr>
        <p:txBody>
          <a:bodyPr/>
          <a:lstStyle/>
          <a:p>
            <a:pPr marL="514350" indent="-514350">
              <a:buFont typeface="+mj-lt"/>
              <a:buAutoNum type="arabicPeriod"/>
            </a:pPr>
            <a:r>
              <a:rPr lang="en-US" dirty="0"/>
              <a:t>One has to clean their car.</a:t>
            </a:r>
          </a:p>
          <a:p>
            <a:pPr marL="514350" indent="-514350">
              <a:buFont typeface="+mj-lt"/>
              <a:buAutoNum type="arabicPeriod"/>
            </a:pPr>
            <a:r>
              <a:rPr lang="en-US" dirty="0"/>
              <a:t>One has to eat.</a:t>
            </a:r>
          </a:p>
          <a:p>
            <a:pPr marL="514350" indent="-514350">
              <a:buFont typeface="+mj-lt"/>
              <a:buAutoNum type="arabicPeriod"/>
            </a:pPr>
            <a:r>
              <a:rPr lang="en-US" dirty="0"/>
              <a:t>One has to visit the doctor.</a:t>
            </a:r>
          </a:p>
          <a:p>
            <a:pPr marL="514350" indent="-514350">
              <a:buFont typeface="+mj-lt"/>
              <a:buAutoNum type="arabicPeriod"/>
            </a:pPr>
            <a:r>
              <a:rPr lang="en-US" dirty="0"/>
              <a:t>One has to prepare. </a:t>
            </a:r>
          </a:p>
          <a:p>
            <a:pPr marL="514350" indent="-514350">
              <a:buFont typeface="+mj-lt"/>
              <a:buAutoNum type="arabicPeriod"/>
            </a:pPr>
            <a:r>
              <a:rPr lang="en-US" dirty="0"/>
              <a:t>One has to drink water. </a:t>
            </a:r>
          </a:p>
        </p:txBody>
      </p:sp>
      <p:pic>
        <p:nvPicPr>
          <p:cNvPr id="5" name="HdWz4Fh_P08">
            <a:hlinkClick r:id="" action="ppaction://media"/>
            <a:extLst>
              <a:ext uri="{FF2B5EF4-FFF2-40B4-BE49-F238E27FC236}">
                <a16:creationId xmlns="" xmlns:a16="http://schemas.microsoft.com/office/drawing/2014/main" id="{3D05E580-48E5-4A29-83B1-B4D2EA94DA7D}"/>
              </a:ext>
            </a:extLst>
          </p:cNvPr>
          <p:cNvPicPr>
            <a:picLocks noRot="1" noChangeAspect="1"/>
          </p:cNvPicPr>
          <p:nvPr>
            <a:videoFile r:link="rId1"/>
          </p:nvPr>
        </p:nvPicPr>
        <p:blipFill>
          <a:blip r:embed="rId3"/>
          <a:stretch>
            <a:fillRect/>
          </a:stretch>
        </p:blipFill>
        <p:spPr>
          <a:xfrm>
            <a:off x="9144000" y="4572000"/>
            <a:ext cx="3048000" cy="2286000"/>
          </a:xfrm>
          <a:prstGeom prst="rect">
            <a:avLst/>
          </a:prstGeom>
        </p:spPr>
      </p:pic>
    </p:spTree>
    <p:extLst>
      <p:ext uri="{BB962C8B-B14F-4D97-AF65-F5344CB8AC3E}">
        <p14:creationId xmlns:p14="http://schemas.microsoft.com/office/powerpoint/2010/main" val="3969518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686204"/>
          </a:xfrm>
        </p:spPr>
        <p:txBody>
          <a:bodyPr>
            <a:normAutofit fontScale="90000"/>
          </a:bodyPr>
          <a:lstStyle/>
          <a:p>
            <a:r>
              <a:rPr lang="en-US" dirty="0"/>
              <a:t>Los </a:t>
            </a:r>
            <a:r>
              <a:rPr lang="en-US" dirty="0" err="1"/>
              <a:t>mandatos</a:t>
            </a:r>
            <a:r>
              <a:rPr lang="en-US" dirty="0"/>
              <a:t> </a:t>
            </a:r>
            <a:r>
              <a:rPr lang="en-US" dirty="0" err="1"/>
              <a:t>afirmativos</a:t>
            </a:r>
            <a:r>
              <a:rPr lang="en-US" dirty="0"/>
              <a:t> de </a:t>
            </a:r>
            <a:r>
              <a:rPr lang="en-US" dirty="0" err="1"/>
              <a:t>tú</a:t>
            </a:r>
            <a:endParaRPr lang="en-US" dirty="0"/>
          </a:p>
        </p:txBody>
      </p:sp>
      <p:sp>
        <p:nvSpPr>
          <p:cNvPr id="6" name="Content Placeholder 5"/>
          <p:cNvSpPr>
            <a:spLocks noGrp="1"/>
          </p:cNvSpPr>
          <p:nvPr>
            <p:ph sz="half" idx="2"/>
          </p:nvPr>
        </p:nvSpPr>
        <p:spPr>
          <a:xfrm>
            <a:off x="0" y="686204"/>
            <a:ext cx="6172200" cy="6171796"/>
          </a:xfrm>
        </p:spPr>
        <p:txBody>
          <a:bodyPr/>
          <a:lstStyle/>
          <a:p>
            <a:r>
              <a:rPr lang="en-US" dirty="0"/>
              <a:t>Se </a:t>
            </a:r>
            <a:r>
              <a:rPr lang="en-US" dirty="0" err="1"/>
              <a:t>forman</a:t>
            </a:r>
            <a:r>
              <a:rPr lang="en-US" dirty="0"/>
              <a:t> un </a:t>
            </a:r>
            <a:r>
              <a:rPr lang="en-US" dirty="0" err="1"/>
              <a:t>mandato</a:t>
            </a:r>
            <a:r>
              <a:rPr lang="en-US" dirty="0"/>
              <a:t> </a:t>
            </a:r>
            <a:r>
              <a:rPr lang="en-US" dirty="0" err="1"/>
              <a:t>afirmativo</a:t>
            </a:r>
            <a:r>
              <a:rPr lang="en-US" dirty="0"/>
              <a:t> </a:t>
            </a:r>
            <a:r>
              <a:rPr lang="en-US" dirty="0" err="1"/>
              <a:t>usando</a:t>
            </a:r>
            <a:r>
              <a:rPr lang="en-US" dirty="0"/>
              <a:t> el </a:t>
            </a:r>
            <a:r>
              <a:rPr lang="en-US" dirty="0" err="1"/>
              <a:t>presente</a:t>
            </a:r>
            <a:r>
              <a:rPr lang="en-US" dirty="0"/>
              <a:t> </a:t>
            </a:r>
            <a:r>
              <a:rPr lang="en-US" dirty="0" err="1"/>
              <a:t>en</a:t>
            </a:r>
            <a:r>
              <a:rPr lang="en-US" dirty="0"/>
              <a:t> la </a:t>
            </a:r>
            <a:r>
              <a:rPr lang="en-US" dirty="0" err="1"/>
              <a:t>tercera</a:t>
            </a:r>
            <a:r>
              <a:rPr lang="en-US" dirty="0"/>
              <a:t> persona singular. </a:t>
            </a:r>
          </a:p>
          <a:p>
            <a:r>
              <a:rPr lang="en-US" sz="3300" dirty="0" err="1"/>
              <a:t>Por</a:t>
            </a:r>
            <a:r>
              <a:rPr lang="en-US" sz="3300" dirty="0"/>
              <a:t> </a:t>
            </a:r>
            <a:r>
              <a:rPr lang="en-US" sz="3300" dirty="0" err="1"/>
              <a:t>ejemplo</a:t>
            </a:r>
            <a:r>
              <a:rPr lang="en-US" sz="3300" dirty="0"/>
              <a:t>:</a:t>
            </a:r>
          </a:p>
          <a:p>
            <a:pPr lvl="1"/>
            <a:r>
              <a:rPr lang="en-US" sz="3300" dirty="0" err="1"/>
              <a:t>Cocinar</a:t>
            </a:r>
            <a:r>
              <a:rPr lang="en-US" sz="3300" dirty="0"/>
              <a:t>=</a:t>
            </a:r>
            <a:r>
              <a:rPr lang="en-US" sz="3300" dirty="0" err="1"/>
              <a:t>Cocina</a:t>
            </a:r>
            <a:endParaRPr lang="en-US" sz="3300" dirty="0"/>
          </a:p>
          <a:p>
            <a:pPr lvl="1"/>
            <a:r>
              <a:rPr lang="en-US" sz="3300" dirty="0"/>
              <a:t>Comer=Come</a:t>
            </a:r>
          </a:p>
          <a:p>
            <a:pPr lvl="1"/>
            <a:r>
              <a:rPr lang="en-US" sz="3300" dirty="0" err="1"/>
              <a:t>Vivir</a:t>
            </a:r>
            <a:r>
              <a:rPr lang="en-US" sz="3300" dirty="0"/>
              <a:t>=Vive</a:t>
            </a:r>
          </a:p>
          <a:p>
            <a:pPr marL="457200" lvl="1"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883" y="1562893"/>
            <a:ext cx="8726239" cy="5295107"/>
          </a:xfrm>
          <a:prstGeom prst="rect">
            <a:avLst/>
          </a:prstGeom>
        </p:spPr>
      </p:pic>
      <p:sp>
        <p:nvSpPr>
          <p:cNvPr id="3" name="Text Placeholder 2"/>
          <p:cNvSpPr>
            <a:spLocks noGrp="1"/>
          </p:cNvSpPr>
          <p:nvPr>
            <p:ph type="body" sz="quarter" idx="3"/>
          </p:nvPr>
        </p:nvSpPr>
        <p:spPr/>
        <p:txBody>
          <a:bodyPr/>
          <a:lstStyle/>
          <a:p>
            <a:endParaRPr lang="en-US"/>
          </a:p>
        </p:txBody>
      </p:sp>
      <p:sp>
        <p:nvSpPr>
          <p:cNvPr id="5" name="Content Placeholder 4"/>
          <p:cNvSpPr>
            <a:spLocks noGrp="1"/>
          </p:cNvSpPr>
          <p:nvPr>
            <p:ph sz="quarter" idx="4"/>
          </p:nvPr>
        </p:nvSpPr>
        <p:spPr/>
        <p:txBody>
          <a:bodyPr/>
          <a:lstStyle/>
          <a:p>
            <a:endParaRPr lang="en-US"/>
          </a:p>
        </p:txBody>
      </p:sp>
    </p:spTree>
    <p:extLst>
      <p:ext uri="{BB962C8B-B14F-4D97-AF65-F5344CB8AC3E}">
        <p14:creationId xmlns:p14="http://schemas.microsoft.com/office/powerpoint/2010/main" val="3058244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Casas </a:t>
            </a:r>
          </a:p>
        </p:txBody>
      </p:sp>
      <p:sp>
        <p:nvSpPr>
          <p:cNvPr id="3" name="Content Placeholder 2"/>
          <p:cNvSpPr>
            <a:spLocks noGrp="1"/>
          </p:cNvSpPr>
          <p:nvPr>
            <p:ph idx="1"/>
          </p:nvPr>
        </p:nvSpPr>
        <p:spPr/>
        <p:txBody>
          <a:bodyPr/>
          <a:lstStyle/>
          <a:p>
            <a:r>
              <a:rPr lang="en-US" dirty="0">
                <a:hlinkClick r:id="rId2"/>
              </a:rPr>
              <a:t>Ciudad de </a:t>
            </a:r>
            <a:r>
              <a:rPr lang="en-US" dirty="0" smtClean="0">
                <a:hlinkClick r:id="rId2"/>
              </a:rPr>
              <a:t>Mexico</a:t>
            </a:r>
            <a:r>
              <a:rPr lang="en-US" dirty="0" smtClean="0"/>
              <a:t> (Caeli’s house. </a:t>
            </a:r>
            <a:r>
              <a:rPr lang="en-US" dirty="0" smtClean="0"/>
              <a:t>Questions for comprehension are on next slide)</a:t>
            </a:r>
            <a:endParaRPr lang="en-US" dirty="0"/>
          </a:p>
        </p:txBody>
      </p:sp>
    </p:spTree>
    <p:extLst>
      <p:ext uri="{BB962C8B-B14F-4D97-AF65-F5344CB8AC3E}">
        <p14:creationId xmlns:p14="http://schemas.microsoft.com/office/powerpoint/2010/main" val="902832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01129-755B-4E85-88E7-9E24E216998B}"/>
              </a:ext>
            </a:extLst>
          </p:cNvPr>
          <p:cNvSpPr>
            <a:spLocks noGrp="1"/>
          </p:cNvSpPr>
          <p:nvPr>
            <p:ph type="title"/>
          </p:nvPr>
        </p:nvSpPr>
        <p:spPr>
          <a:xfrm>
            <a:off x="0" y="0"/>
            <a:ext cx="4901184" cy="1325563"/>
          </a:xfrm>
        </p:spPr>
        <p:txBody>
          <a:bodyPr/>
          <a:lstStyle/>
          <a:p>
            <a:r>
              <a:rPr lang="es-ES" dirty="0"/>
              <a:t>Hoy vamos a…</a:t>
            </a:r>
            <a:endParaRPr lang="en-US" dirty="0"/>
          </a:p>
        </p:txBody>
      </p:sp>
      <p:sp>
        <p:nvSpPr>
          <p:cNvPr id="3" name="Content Placeholder 2">
            <a:extLst>
              <a:ext uri="{FF2B5EF4-FFF2-40B4-BE49-F238E27FC236}">
                <a16:creationId xmlns="" xmlns:a16="http://schemas.microsoft.com/office/drawing/2014/main" id="{CA7AE89E-00CC-4323-B3A0-E4F44E3CE1C4}"/>
              </a:ext>
            </a:extLst>
          </p:cNvPr>
          <p:cNvSpPr>
            <a:spLocks noGrp="1"/>
          </p:cNvSpPr>
          <p:nvPr>
            <p:ph sz="half" idx="1"/>
          </p:nvPr>
        </p:nvSpPr>
        <p:spPr>
          <a:xfrm>
            <a:off x="0" y="1037834"/>
            <a:ext cx="12192000" cy="4351338"/>
          </a:xfrm>
        </p:spPr>
        <p:txBody>
          <a:bodyPr/>
          <a:lstStyle/>
          <a:p>
            <a:r>
              <a:rPr lang="es-ES" dirty="0"/>
              <a:t>Hacer el trabajo de la campana</a:t>
            </a:r>
          </a:p>
          <a:p>
            <a:r>
              <a:rPr lang="es-ES" dirty="0" smtClean="0"/>
              <a:t>Trabajar </a:t>
            </a:r>
            <a:r>
              <a:rPr lang="es-ES" dirty="0" smtClean="0"/>
              <a:t>con </a:t>
            </a:r>
            <a:r>
              <a:rPr lang="es-ES" dirty="0"/>
              <a:t>el presente </a:t>
            </a:r>
            <a:r>
              <a:rPr lang="es-ES" dirty="0" smtClean="0"/>
              <a:t>progresivo</a:t>
            </a:r>
          </a:p>
          <a:p>
            <a:r>
              <a:rPr lang="es-ES" dirty="0" smtClean="0"/>
              <a:t>Repasar para el examen con actividades</a:t>
            </a:r>
            <a:endParaRPr lang="en-US" dirty="0"/>
          </a:p>
        </p:txBody>
      </p:sp>
      <p:pic>
        <p:nvPicPr>
          <p:cNvPr id="5" name="Content Placeholder 4">
            <a:extLst>
              <a:ext uri="{FF2B5EF4-FFF2-40B4-BE49-F238E27FC236}">
                <a16:creationId xmlns="" xmlns:a16="http://schemas.microsoft.com/office/drawing/2014/main" id="{82C5760E-B84F-4EA2-A7AB-7CB21AE6A965}"/>
              </a:ext>
            </a:extLst>
          </p:cNvPr>
          <p:cNvPicPr>
            <a:picLocks noChangeAspect="1"/>
          </p:cNvPicPr>
          <p:nvPr/>
        </p:nvPicPr>
        <p:blipFill>
          <a:blip r:embed="rId2"/>
          <a:stretch>
            <a:fillRect/>
          </a:stretch>
        </p:blipFill>
        <p:spPr>
          <a:xfrm>
            <a:off x="9088867" y="4218203"/>
            <a:ext cx="3103133" cy="2639797"/>
          </a:xfrm>
          <a:prstGeom prst="rect">
            <a:avLst/>
          </a:prstGeom>
        </p:spPr>
      </p:pic>
      <p:sp>
        <p:nvSpPr>
          <p:cNvPr id="6" name="TextBox 5">
            <a:extLst>
              <a:ext uri="{FF2B5EF4-FFF2-40B4-BE49-F238E27FC236}">
                <a16:creationId xmlns="" xmlns:a16="http://schemas.microsoft.com/office/drawing/2014/main" id="{35338B03-62CE-434A-A0D8-B0F743AE5305}"/>
              </a:ext>
            </a:extLst>
          </p:cNvPr>
          <p:cNvSpPr txBox="1"/>
          <p:nvPr/>
        </p:nvSpPr>
        <p:spPr>
          <a:xfrm>
            <a:off x="9088867" y="6176963"/>
            <a:ext cx="1776755" cy="646331"/>
          </a:xfrm>
          <a:prstGeom prst="rect">
            <a:avLst/>
          </a:prstGeom>
          <a:noFill/>
        </p:spPr>
        <p:txBody>
          <a:bodyPr wrap="square" rtlCol="0">
            <a:spAutoFit/>
          </a:bodyPr>
          <a:lstStyle/>
          <a:p>
            <a:r>
              <a:rPr lang="en-US" dirty="0"/>
              <a:t>1.1, 1.2, 2.1, &amp; 2.2</a:t>
            </a:r>
          </a:p>
        </p:txBody>
      </p:sp>
      <p:sp>
        <p:nvSpPr>
          <p:cNvPr id="8" name="Content Placeholder 7">
            <a:extLst>
              <a:ext uri="{FF2B5EF4-FFF2-40B4-BE49-F238E27FC236}">
                <a16:creationId xmlns="" xmlns:a16="http://schemas.microsoft.com/office/drawing/2014/main" id="{0A40B386-3401-4283-AA8E-6419726EC1FD}"/>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933696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#1</a:t>
            </a:r>
            <a:br>
              <a:rPr lang="en-US" dirty="0"/>
            </a:br>
            <a:endParaRPr lang="en-US" dirty="0"/>
          </a:p>
        </p:txBody>
      </p:sp>
      <p:sp>
        <p:nvSpPr>
          <p:cNvPr id="3" name="Content Placeholder 2"/>
          <p:cNvSpPr>
            <a:spLocks noGrp="1"/>
          </p:cNvSpPr>
          <p:nvPr>
            <p:ph idx="1"/>
          </p:nvPr>
        </p:nvSpPr>
        <p:spPr/>
        <p:txBody>
          <a:bodyPr>
            <a:normAutofit/>
          </a:bodyPr>
          <a:lstStyle/>
          <a:p>
            <a:r>
              <a:rPr lang="en-US" sz="2400" dirty="0"/>
              <a:t>¿Caeli </a:t>
            </a:r>
            <a:r>
              <a:rPr lang="en-US" sz="2400" dirty="0" err="1"/>
              <a:t>tiene</a:t>
            </a:r>
            <a:r>
              <a:rPr lang="en-US" sz="2400" dirty="0"/>
              <a:t> casa o </a:t>
            </a:r>
            <a:r>
              <a:rPr lang="en-US" sz="2400" dirty="0" err="1"/>
              <a:t>apartamento</a:t>
            </a:r>
            <a:r>
              <a:rPr lang="en-US" sz="2400" dirty="0"/>
              <a:t>?</a:t>
            </a:r>
          </a:p>
          <a:p>
            <a:r>
              <a:rPr lang="en-US" sz="2400" dirty="0"/>
              <a:t>¿</a:t>
            </a:r>
            <a:r>
              <a:rPr lang="en-US" sz="2400" dirty="0" err="1"/>
              <a:t>Qué</a:t>
            </a:r>
            <a:r>
              <a:rPr lang="en-US" sz="2400" dirty="0"/>
              <a:t> </a:t>
            </a:r>
            <a:r>
              <a:rPr lang="en-US" sz="2400" dirty="0" err="1"/>
              <a:t>es</a:t>
            </a:r>
            <a:r>
              <a:rPr lang="en-US" sz="2400" dirty="0"/>
              <a:t> un </a:t>
            </a:r>
            <a:r>
              <a:rPr lang="en-US" sz="2400" dirty="0" err="1"/>
              <a:t>quehacer</a:t>
            </a:r>
            <a:r>
              <a:rPr lang="en-US" sz="2400" dirty="0"/>
              <a:t> que </a:t>
            </a:r>
            <a:r>
              <a:rPr lang="en-US" sz="2400" dirty="0" err="1"/>
              <a:t>tiene</a:t>
            </a:r>
            <a:r>
              <a:rPr lang="en-US" sz="2400" dirty="0"/>
              <a:t> Caeli?</a:t>
            </a:r>
          </a:p>
          <a:p>
            <a:r>
              <a:rPr lang="en-US" sz="2400" dirty="0"/>
              <a:t>¿</a:t>
            </a:r>
            <a:r>
              <a:rPr lang="en-US" sz="2400" dirty="0" err="1"/>
              <a:t>Cuántos</a:t>
            </a:r>
            <a:r>
              <a:rPr lang="en-US" sz="2400" dirty="0"/>
              <a:t> </a:t>
            </a:r>
            <a:r>
              <a:rPr lang="en-US" sz="2400" dirty="0" err="1"/>
              <a:t>baños</a:t>
            </a:r>
            <a:r>
              <a:rPr lang="en-US" sz="2400" dirty="0"/>
              <a:t> </a:t>
            </a:r>
            <a:r>
              <a:rPr lang="en-US" sz="2400" dirty="0" err="1"/>
              <a:t>tiene</a:t>
            </a:r>
            <a:r>
              <a:rPr lang="en-US" sz="2400" dirty="0"/>
              <a:t> Caeli?</a:t>
            </a:r>
          </a:p>
          <a:p>
            <a:r>
              <a:rPr lang="en-US" sz="2400" dirty="0"/>
              <a:t>¿</a:t>
            </a:r>
            <a:r>
              <a:rPr lang="en-US" sz="2400" dirty="0" err="1"/>
              <a:t>Cuántos</a:t>
            </a:r>
            <a:r>
              <a:rPr lang="en-US" sz="2400" dirty="0"/>
              <a:t> </a:t>
            </a:r>
            <a:r>
              <a:rPr lang="en-US" sz="2400" dirty="0" err="1"/>
              <a:t>dormitorios</a:t>
            </a:r>
            <a:r>
              <a:rPr lang="en-US" sz="2400" dirty="0"/>
              <a:t> hay?</a:t>
            </a:r>
          </a:p>
          <a:p>
            <a:r>
              <a:rPr lang="en-US" sz="2400" dirty="0"/>
              <a:t>¿</a:t>
            </a:r>
            <a:r>
              <a:rPr lang="en-US" sz="2400" dirty="0" err="1"/>
              <a:t>Qué</a:t>
            </a:r>
            <a:r>
              <a:rPr lang="en-US" sz="2400" dirty="0"/>
              <a:t> </a:t>
            </a:r>
            <a:r>
              <a:rPr lang="en-US" sz="2400" dirty="0" err="1"/>
              <a:t>otros</a:t>
            </a:r>
            <a:r>
              <a:rPr lang="en-US" sz="2400" dirty="0"/>
              <a:t> </a:t>
            </a:r>
            <a:r>
              <a:rPr lang="en-US" sz="2400" dirty="0" err="1"/>
              <a:t>cuatros</a:t>
            </a:r>
            <a:r>
              <a:rPr lang="en-US" sz="2400" dirty="0"/>
              <a:t> hay </a:t>
            </a:r>
            <a:r>
              <a:rPr lang="en-US" sz="2400" dirty="0" err="1"/>
              <a:t>en</a:t>
            </a:r>
            <a:r>
              <a:rPr lang="en-US" sz="2400" dirty="0"/>
              <a:t> la casa de Caeli?</a:t>
            </a:r>
          </a:p>
          <a:p>
            <a:r>
              <a:rPr lang="en-US" sz="2400" dirty="0"/>
              <a:t>¿Caeli </a:t>
            </a:r>
            <a:r>
              <a:rPr lang="en-US" sz="2400" dirty="0" err="1"/>
              <a:t>tiene</a:t>
            </a:r>
            <a:r>
              <a:rPr lang="en-US" sz="2400" dirty="0"/>
              <a:t> </a:t>
            </a:r>
            <a:r>
              <a:rPr lang="en-US" sz="2400" dirty="0" err="1"/>
              <a:t>jard</a:t>
            </a:r>
            <a:r>
              <a:rPr lang="en-US" sz="2400" i="1" dirty="0" err="1"/>
              <a:t>í</a:t>
            </a:r>
            <a:r>
              <a:rPr lang="en-US" sz="2400" dirty="0" err="1"/>
              <a:t>n</a:t>
            </a:r>
            <a:r>
              <a:rPr lang="en-US" sz="2400" dirty="0"/>
              <a:t>?</a:t>
            </a:r>
          </a:p>
          <a:p>
            <a:r>
              <a:rPr lang="en-US" sz="2400" dirty="0"/>
              <a:t>¿</a:t>
            </a:r>
            <a:r>
              <a:rPr lang="en-US" sz="2400" dirty="0" err="1"/>
              <a:t>Qué</a:t>
            </a:r>
            <a:r>
              <a:rPr lang="en-US" sz="2400" dirty="0"/>
              <a:t> </a:t>
            </a:r>
            <a:r>
              <a:rPr lang="en-US" sz="2400" dirty="0" err="1"/>
              <a:t>muebles</a:t>
            </a:r>
            <a:r>
              <a:rPr lang="en-US" sz="2400" dirty="0"/>
              <a:t> </a:t>
            </a:r>
            <a:r>
              <a:rPr lang="en-US" sz="2400" dirty="0" err="1"/>
              <a:t>tiene</a:t>
            </a:r>
            <a:r>
              <a:rPr lang="en-US" sz="2400" dirty="0"/>
              <a:t> Caeli?</a:t>
            </a:r>
          </a:p>
          <a:p>
            <a:endParaRPr lang="en-US" sz="2400" dirty="0"/>
          </a:p>
        </p:txBody>
      </p:sp>
    </p:spTree>
    <p:extLst>
      <p:ext uri="{BB962C8B-B14F-4D97-AF65-F5344CB8AC3E}">
        <p14:creationId xmlns:p14="http://schemas.microsoft.com/office/powerpoint/2010/main" val="3544165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225"/>
            <a:ext cx="10515600" cy="917575"/>
          </a:xfrm>
        </p:spPr>
        <p:txBody>
          <a:bodyPr/>
          <a:lstStyle/>
          <a:p>
            <a:endParaRPr lang="en-US"/>
          </a:p>
        </p:txBody>
      </p:sp>
      <p:sp>
        <p:nvSpPr>
          <p:cNvPr id="5" name="Content Placeholder 4"/>
          <p:cNvSpPr>
            <a:spLocks noGrp="1"/>
          </p:cNvSpPr>
          <p:nvPr>
            <p:ph sz="half" idx="1"/>
          </p:nvPr>
        </p:nvSpPr>
        <p:spPr>
          <a:xfrm>
            <a:off x="0" y="939800"/>
            <a:ext cx="7734300" cy="6019800"/>
          </a:xfrm>
        </p:spPr>
        <p:txBody>
          <a:bodyPr>
            <a:normAutofit fontScale="92500" lnSpcReduction="10000"/>
          </a:bodyPr>
          <a:lstStyle/>
          <a:p>
            <a:pPr marL="0" indent="0">
              <a:buNone/>
            </a:pPr>
            <a:r>
              <a:rPr lang="es-ES" dirty="0"/>
              <a:t>El día de los Reyes Magos es un día muy especial para niños y padres en todo el mundo hispano. Usualmente se celebran el día de fiesta el cinco al seis de enero. Sigue la historia de la Biblia cristiana en el evangelio de San Mateo y la cuenta del monje benedictino, </a:t>
            </a:r>
            <a:r>
              <a:rPr lang="es-ES" dirty="0" err="1"/>
              <a:t>Beda</a:t>
            </a:r>
            <a:r>
              <a:rPr lang="es-ES" dirty="0"/>
              <a:t>. Los Reyes Magos se llamaban Melchor (anciano de blancos cabellos y larga barba del mismo color), Gaspar (más joven y rubio), y Baltasar (un señor negro) Las costumbres son muy divertidos. Los niños usualmente escriben cartas a los Reyes, pidiendo regalos de ellos. Tienen la Cabalgata de Reyes el cinco de enero. La noche del cinco de enero los niños dejan algo para comer y beber para los Reyes Magos y sus camellos (algo de frutas es normal). La mañana del seis de enero, se comen el roscón de reyes. Los niños reciben y abren los regalos de los Reyes de la noche anterior, pero si no se habían portados bien al año anterior, reciben carbón de reyes (de azúcar y es dulce).</a:t>
            </a:r>
            <a:endParaRPr lang="en-US" dirty="0"/>
          </a:p>
        </p:txBody>
      </p:sp>
      <p:sp>
        <p:nvSpPr>
          <p:cNvPr id="6" name="Content Placeholder 5"/>
          <p:cNvSpPr>
            <a:spLocks noGrp="1"/>
          </p:cNvSpPr>
          <p:nvPr>
            <p:ph sz="half" idx="2"/>
          </p:nvPr>
        </p:nvSpPr>
        <p:spPr>
          <a:xfrm>
            <a:off x="7835900" y="939800"/>
            <a:ext cx="4356100" cy="5918200"/>
          </a:xfrm>
        </p:spPr>
        <p:txBody>
          <a:bodyPr>
            <a:normAutofit fontScale="92500" lnSpcReduction="10000"/>
          </a:bodyPr>
          <a:lstStyle/>
          <a:p>
            <a:pPr marL="0" indent="0">
              <a:buNone/>
            </a:pPr>
            <a:r>
              <a:rPr lang="es-ES" dirty="0" smtClean="0"/>
              <a:t>¿Quiénes </a:t>
            </a:r>
            <a:r>
              <a:rPr lang="es-ES" dirty="0"/>
              <a:t>son los Reyes Magos?</a:t>
            </a:r>
          </a:p>
          <a:p>
            <a:pPr marL="0" indent="0">
              <a:buNone/>
            </a:pPr>
            <a:r>
              <a:rPr lang="es-ES" dirty="0" smtClean="0"/>
              <a:t>¿Cuáles </a:t>
            </a:r>
            <a:r>
              <a:rPr lang="es-ES" dirty="0"/>
              <a:t>son las costumbres del día de los Reyes Magos?</a:t>
            </a:r>
          </a:p>
          <a:p>
            <a:pPr marL="0" indent="0">
              <a:buNone/>
            </a:pPr>
            <a:r>
              <a:rPr lang="es-ES" dirty="0" smtClean="0"/>
              <a:t>¿Cuándo </a:t>
            </a:r>
            <a:r>
              <a:rPr lang="es-ES" dirty="0"/>
              <a:t>se celebran el día de los Reyes Magos?</a:t>
            </a:r>
          </a:p>
          <a:p>
            <a:pPr marL="0" indent="0">
              <a:buNone/>
            </a:pPr>
            <a:r>
              <a:rPr lang="es-ES" dirty="0" smtClean="0"/>
              <a:t>¿Cuáles </a:t>
            </a:r>
            <a:r>
              <a:rPr lang="es-ES" dirty="0"/>
              <a:t>son las comidas del día de los Reyes Magos?</a:t>
            </a:r>
          </a:p>
          <a:p>
            <a:pPr marL="0" indent="0">
              <a:buNone/>
            </a:pPr>
            <a:r>
              <a:rPr lang="es-ES" dirty="0" smtClean="0"/>
              <a:t>¿Quién </a:t>
            </a:r>
            <a:r>
              <a:rPr lang="es-ES" dirty="0"/>
              <a:t>es el mayor de los Reyes Magos?</a:t>
            </a:r>
          </a:p>
          <a:p>
            <a:endParaRPr lang="en-US" dirty="0"/>
          </a:p>
        </p:txBody>
      </p:sp>
    </p:spTree>
    <p:extLst>
      <p:ext uri="{BB962C8B-B14F-4D97-AF65-F5344CB8AC3E}">
        <p14:creationId xmlns:p14="http://schemas.microsoft.com/office/powerpoint/2010/main" val="3986870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146554-1D59-44D4-8CA1-94BDF96A907E}"/>
              </a:ext>
            </a:extLst>
          </p:cNvPr>
          <p:cNvSpPr>
            <a:spLocks noGrp="1"/>
          </p:cNvSpPr>
          <p:nvPr>
            <p:ph type="title"/>
          </p:nvPr>
        </p:nvSpPr>
        <p:spPr>
          <a:xfrm>
            <a:off x="0" y="0"/>
            <a:ext cx="10515600" cy="815925"/>
          </a:xfrm>
        </p:spPr>
        <p:txBody>
          <a:bodyPr/>
          <a:lstStyle/>
          <a:p>
            <a:r>
              <a:rPr lang="en-US" i="1" dirty="0" err="1"/>
              <a:t>Práctica</a:t>
            </a:r>
            <a:r>
              <a:rPr lang="en-US" i="1" dirty="0"/>
              <a:t> individual:</a:t>
            </a:r>
          </a:p>
        </p:txBody>
      </p:sp>
      <p:sp>
        <p:nvSpPr>
          <p:cNvPr id="3" name="Text Placeholder 2">
            <a:extLst>
              <a:ext uri="{FF2B5EF4-FFF2-40B4-BE49-F238E27FC236}">
                <a16:creationId xmlns="" xmlns:a16="http://schemas.microsoft.com/office/drawing/2014/main" id="{244D054F-7905-4ACC-970F-F253AFE0A8A0}"/>
              </a:ext>
            </a:extLst>
          </p:cNvPr>
          <p:cNvSpPr>
            <a:spLocks noGrp="1"/>
          </p:cNvSpPr>
          <p:nvPr>
            <p:ph type="body" idx="1"/>
          </p:nvPr>
        </p:nvSpPr>
        <p:spPr>
          <a:xfrm>
            <a:off x="0" y="794383"/>
            <a:ext cx="5880295" cy="1090687"/>
          </a:xfrm>
          <a:solidFill>
            <a:srgbClr val="FFC000"/>
          </a:solidFill>
        </p:spPr>
        <p:txBody>
          <a:bodyPr>
            <a:normAutofit/>
          </a:bodyPr>
          <a:lstStyle/>
          <a:p>
            <a:r>
              <a:rPr lang="en-US" dirty="0" err="1"/>
              <a:t>Diseña</a:t>
            </a:r>
            <a:r>
              <a:rPr lang="en-US" dirty="0"/>
              <a:t> </a:t>
            </a:r>
            <a:r>
              <a:rPr lang="en-US" dirty="0" err="1"/>
              <a:t>una</a:t>
            </a:r>
            <a:r>
              <a:rPr lang="en-US" dirty="0"/>
              <a:t> casa de </a:t>
            </a:r>
            <a:r>
              <a:rPr lang="en-US" dirty="0" err="1"/>
              <a:t>tus</a:t>
            </a:r>
            <a:r>
              <a:rPr lang="en-US" dirty="0"/>
              <a:t> </a:t>
            </a:r>
            <a:r>
              <a:rPr lang="en-US" dirty="0" err="1"/>
              <a:t>sueños</a:t>
            </a:r>
            <a:r>
              <a:rPr lang="en-US" dirty="0"/>
              <a:t> (dreams), </a:t>
            </a:r>
            <a:r>
              <a:rPr lang="en-US" dirty="0" err="1"/>
              <a:t>usando</a:t>
            </a:r>
            <a:r>
              <a:rPr lang="en-US" dirty="0"/>
              <a:t> </a:t>
            </a:r>
            <a:r>
              <a:rPr lang="en-US" dirty="0" err="1"/>
              <a:t>una</a:t>
            </a:r>
            <a:r>
              <a:rPr lang="en-US" dirty="0"/>
              <a:t> </a:t>
            </a:r>
            <a:r>
              <a:rPr lang="en-US" dirty="0" err="1"/>
              <a:t>mayoría</a:t>
            </a:r>
            <a:r>
              <a:rPr lang="en-US" dirty="0"/>
              <a:t> del </a:t>
            </a:r>
            <a:r>
              <a:rPr lang="en-US" dirty="0" err="1"/>
              <a:t>vocabulario</a:t>
            </a:r>
            <a:r>
              <a:rPr lang="en-US" dirty="0"/>
              <a:t> de </a:t>
            </a:r>
            <a:r>
              <a:rPr lang="en-US" dirty="0" err="1"/>
              <a:t>cuartos</a:t>
            </a:r>
            <a:r>
              <a:rPr lang="en-US" dirty="0"/>
              <a:t> y </a:t>
            </a:r>
            <a:r>
              <a:rPr lang="en-US" dirty="0" err="1"/>
              <a:t>lugares</a:t>
            </a:r>
            <a:r>
              <a:rPr lang="en-US" dirty="0"/>
              <a:t>:</a:t>
            </a:r>
          </a:p>
        </p:txBody>
      </p:sp>
      <p:sp>
        <p:nvSpPr>
          <p:cNvPr id="4" name="Content Placeholder 3">
            <a:extLst>
              <a:ext uri="{FF2B5EF4-FFF2-40B4-BE49-F238E27FC236}">
                <a16:creationId xmlns="" xmlns:a16="http://schemas.microsoft.com/office/drawing/2014/main" id="{5DA7744A-4694-47BF-AA65-7D364162C414}"/>
              </a:ext>
            </a:extLst>
          </p:cNvPr>
          <p:cNvSpPr>
            <a:spLocks noGrp="1"/>
          </p:cNvSpPr>
          <p:nvPr>
            <p:ph sz="half" idx="2"/>
          </p:nvPr>
        </p:nvSpPr>
        <p:spPr>
          <a:xfrm>
            <a:off x="0" y="1885071"/>
            <a:ext cx="5880295" cy="4972928"/>
          </a:xfrm>
        </p:spPr>
        <p:txBody>
          <a:bodyPr/>
          <a:lstStyle/>
          <a:p>
            <a:r>
              <a:rPr lang="en-US" dirty="0" err="1"/>
              <a:t>Tienes</a:t>
            </a:r>
            <a:r>
              <a:rPr lang="en-US" dirty="0"/>
              <a:t> que </a:t>
            </a:r>
            <a:r>
              <a:rPr lang="en-US" dirty="0" err="1"/>
              <a:t>decir</a:t>
            </a:r>
            <a:r>
              <a:rPr lang="en-US" dirty="0"/>
              <a:t> que </a:t>
            </a:r>
            <a:r>
              <a:rPr lang="en-US" dirty="0" err="1"/>
              <a:t>tipo</a:t>
            </a:r>
            <a:r>
              <a:rPr lang="en-US" dirty="0"/>
              <a:t> de casa/</a:t>
            </a:r>
            <a:r>
              <a:rPr lang="en-US" dirty="0" err="1"/>
              <a:t>hogar</a:t>
            </a:r>
            <a:r>
              <a:rPr lang="en-US" dirty="0"/>
              <a:t> </a:t>
            </a:r>
            <a:r>
              <a:rPr lang="en-US" dirty="0" err="1"/>
              <a:t>es</a:t>
            </a:r>
            <a:r>
              <a:rPr lang="en-US" dirty="0"/>
              <a:t>.</a:t>
            </a:r>
          </a:p>
          <a:p>
            <a:r>
              <a:rPr lang="en-US" dirty="0" err="1"/>
              <a:t>Tienes</a:t>
            </a:r>
            <a:r>
              <a:rPr lang="en-US" dirty="0"/>
              <a:t> que </a:t>
            </a:r>
            <a:r>
              <a:rPr lang="en-US" dirty="0" err="1"/>
              <a:t>dibujar</a:t>
            </a:r>
            <a:r>
              <a:rPr lang="en-US" dirty="0"/>
              <a:t> un </a:t>
            </a:r>
            <a:r>
              <a:rPr lang="en-US" dirty="0" err="1"/>
              <a:t>plano</a:t>
            </a:r>
            <a:r>
              <a:rPr lang="en-US" dirty="0"/>
              <a:t> (floor plan).</a:t>
            </a:r>
          </a:p>
          <a:p>
            <a:r>
              <a:rPr lang="en-US" dirty="0" err="1"/>
              <a:t>Tienes</a:t>
            </a:r>
            <a:r>
              <a:rPr lang="en-US" dirty="0"/>
              <a:t> que </a:t>
            </a:r>
            <a:r>
              <a:rPr lang="en-US" dirty="0" err="1"/>
              <a:t>escribir</a:t>
            </a:r>
            <a:r>
              <a:rPr lang="en-US" dirty="0"/>
              <a:t> </a:t>
            </a:r>
            <a:r>
              <a:rPr lang="en-US" dirty="0" err="1"/>
              <a:t>una</a:t>
            </a:r>
            <a:r>
              <a:rPr lang="en-US" dirty="0"/>
              <a:t> </a:t>
            </a:r>
            <a:r>
              <a:rPr lang="en-US" dirty="0" err="1"/>
              <a:t>descripción</a:t>
            </a:r>
            <a:r>
              <a:rPr lang="en-US" dirty="0"/>
              <a:t> de </a:t>
            </a:r>
            <a:r>
              <a:rPr lang="en-US" dirty="0" err="1"/>
              <a:t>tu</a:t>
            </a:r>
            <a:r>
              <a:rPr lang="en-US" dirty="0"/>
              <a:t> casa para </a:t>
            </a:r>
            <a:r>
              <a:rPr lang="en-US" dirty="0" err="1"/>
              <a:t>presentar</a:t>
            </a:r>
            <a:r>
              <a:rPr lang="en-US" dirty="0"/>
              <a:t>.</a:t>
            </a:r>
          </a:p>
          <a:p>
            <a:pPr lvl="1"/>
            <a:endParaRPr lang="en-US" dirty="0"/>
          </a:p>
        </p:txBody>
      </p:sp>
      <p:sp>
        <p:nvSpPr>
          <p:cNvPr id="5" name="Text Placeholder 4">
            <a:extLst>
              <a:ext uri="{FF2B5EF4-FFF2-40B4-BE49-F238E27FC236}">
                <a16:creationId xmlns="" xmlns:a16="http://schemas.microsoft.com/office/drawing/2014/main" id="{55FA53FA-453B-4470-A123-3AE547F6B544}"/>
              </a:ext>
            </a:extLst>
          </p:cNvPr>
          <p:cNvSpPr>
            <a:spLocks noGrp="1"/>
          </p:cNvSpPr>
          <p:nvPr>
            <p:ph type="body" sz="quarter" idx="3"/>
          </p:nvPr>
        </p:nvSpPr>
        <p:spPr>
          <a:xfrm>
            <a:off x="5997575" y="794384"/>
            <a:ext cx="6194425" cy="1090687"/>
          </a:xfrm>
          <a:solidFill>
            <a:srgbClr val="FFC000"/>
          </a:solidFill>
        </p:spPr>
        <p:txBody>
          <a:bodyPr>
            <a:normAutofit/>
          </a:bodyPr>
          <a:lstStyle/>
          <a:p>
            <a:r>
              <a:rPr lang="en-US" dirty="0" err="1"/>
              <a:t>Diseña</a:t>
            </a:r>
            <a:r>
              <a:rPr lang="en-US" dirty="0"/>
              <a:t> un cuarto de </a:t>
            </a:r>
            <a:r>
              <a:rPr lang="en-US" dirty="0" err="1"/>
              <a:t>tus</a:t>
            </a:r>
            <a:r>
              <a:rPr lang="en-US" dirty="0"/>
              <a:t> </a:t>
            </a:r>
            <a:r>
              <a:rPr lang="en-US" dirty="0" err="1"/>
              <a:t>sueños</a:t>
            </a:r>
            <a:r>
              <a:rPr lang="en-US" dirty="0"/>
              <a:t> </a:t>
            </a:r>
            <a:r>
              <a:rPr lang="en-US" dirty="0" err="1"/>
              <a:t>usando</a:t>
            </a:r>
            <a:r>
              <a:rPr lang="en-US" dirty="0"/>
              <a:t> </a:t>
            </a:r>
            <a:r>
              <a:rPr lang="en-US" dirty="0" err="1"/>
              <a:t>una</a:t>
            </a:r>
            <a:r>
              <a:rPr lang="en-US" dirty="0"/>
              <a:t> </a:t>
            </a:r>
            <a:r>
              <a:rPr lang="en-US" dirty="0" err="1"/>
              <a:t>mayoría</a:t>
            </a:r>
            <a:r>
              <a:rPr lang="en-US" dirty="0"/>
              <a:t> del </a:t>
            </a:r>
            <a:r>
              <a:rPr lang="en-US" dirty="0" err="1"/>
              <a:t>vocabulario</a:t>
            </a:r>
            <a:r>
              <a:rPr lang="en-US" dirty="0"/>
              <a:t> de </a:t>
            </a:r>
            <a:r>
              <a:rPr lang="en-US" dirty="0" err="1"/>
              <a:t>partes</a:t>
            </a:r>
            <a:r>
              <a:rPr lang="en-US" dirty="0"/>
              <a:t> de la casa, </a:t>
            </a:r>
            <a:r>
              <a:rPr lang="en-US" dirty="0" err="1"/>
              <a:t>los</a:t>
            </a:r>
            <a:r>
              <a:rPr lang="en-US" dirty="0"/>
              <a:t> </a:t>
            </a:r>
            <a:r>
              <a:rPr lang="en-US" dirty="0" err="1"/>
              <a:t>muebles</a:t>
            </a:r>
            <a:r>
              <a:rPr lang="en-US" dirty="0"/>
              <a:t>, y  palabras </a:t>
            </a:r>
            <a:r>
              <a:rPr lang="en-US" dirty="0" err="1"/>
              <a:t>diversas</a:t>
            </a:r>
            <a:r>
              <a:rPr lang="en-US" dirty="0"/>
              <a:t>:</a:t>
            </a:r>
          </a:p>
        </p:txBody>
      </p:sp>
      <p:sp>
        <p:nvSpPr>
          <p:cNvPr id="6" name="Content Placeholder 5">
            <a:extLst>
              <a:ext uri="{FF2B5EF4-FFF2-40B4-BE49-F238E27FC236}">
                <a16:creationId xmlns="" xmlns:a16="http://schemas.microsoft.com/office/drawing/2014/main" id="{AF771FC5-AB1B-4385-ABD4-B541A5DD9DE1}"/>
              </a:ext>
            </a:extLst>
          </p:cNvPr>
          <p:cNvSpPr>
            <a:spLocks noGrp="1"/>
          </p:cNvSpPr>
          <p:nvPr>
            <p:ph sz="quarter" idx="4"/>
          </p:nvPr>
        </p:nvSpPr>
        <p:spPr>
          <a:xfrm>
            <a:off x="5997574" y="1885071"/>
            <a:ext cx="6194425" cy="4972929"/>
          </a:xfrm>
        </p:spPr>
        <p:txBody>
          <a:bodyPr/>
          <a:lstStyle/>
          <a:p>
            <a:r>
              <a:rPr lang="en-US" dirty="0" err="1"/>
              <a:t>Tienes</a:t>
            </a:r>
            <a:r>
              <a:rPr lang="en-US" dirty="0"/>
              <a:t> que </a:t>
            </a:r>
            <a:r>
              <a:rPr lang="en-US" dirty="0" err="1"/>
              <a:t>dibujar</a:t>
            </a:r>
            <a:r>
              <a:rPr lang="en-US" dirty="0"/>
              <a:t> un </a:t>
            </a:r>
            <a:r>
              <a:rPr lang="en-US" dirty="0" err="1"/>
              <a:t>ejemplo</a:t>
            </a:r>
            <a:r>
              <a:rPr lang="en-US" dirty="0"/>
              <a:t> de </a:t>
            </a:r>
            <a:r>
              <a:rPr lang="en-US" dirty="0" err="1"/>
              <a:t>tu</a:t>
            </a:r>
            <a:r>
              <a:rPr lang="en-US" dirty="0"/>
              <a:t> cuarto.</a:t>
            </a:r>
          </a:p>
          <a:p>
            <a:r>
              <a:rPr lang="en-US" dirty="0" err="1"/>
              <a:t>Tienes</a:t>
            </a:r>
            <a:r>
              <a:rPr lang="en-US" dirty="0"/>
              <a:t> que </a:t>
            </a:r>
            <a:r>
              <a:rPr lang="en-US" dirty="0" err="1"/>
              <a:t>escribir</a:t>
            </a:r>
            <a:r>
              <a:rPr lang="en-US" dirty="0"/>
              <a:t> </a:t>
            </a:r>
            <a:r>
              <a:rPr lang="en-US" dirty="0" err="1"/>
              <a:t>una</a:t>
            </a:r>
            <a:r>
              <a:rPr lang="en-US" dirty="0"/>
              <a:t> </a:t>
            </a:r>
            <a:r>
              <a:rPr lang="en-US" dirty="0" err="1"/>
              <a:t>descripción</a:t>
            </a:r>
            <a:r>
              <a:rPr lang="en-US" dirty="0"/>
              <a:t> de </a:t>
            </a:r>
            <a:r>
              <a:rPr lang="en-US" dirty="0" err="1"/>
              <a:t>tu</a:t>
            </a:r>
            <a:r>
              <a:rPr lang="en-US" dirty="0"/>
              <a:t> cuarto para </a:t>
            </a:r>
            <a:r>
              <a:rPr lang="en-US" dirty="0" err="1"/>
              <a:t>presentar</a:t>
            </a:r>
            <a:r>
              <a:rPr lang="en-US" dirty="0"/>
              <a:t>.</a:t>
            </a:r>
          </a:p>
        </p:txBody>
      </p:sp>
      <p:pic>
        <p:nvPicPr>
          <p:cNvPr id="7" name="q-658sVEnTc">
            <a:hlinkClick r:id="" action="ppaction://media"/>
            <a:extLst>
              <a:ext uri="{FF2B5EF4-FFF2-40B4-BE49-F238E27FC236}">
                <a16:creationId xmlns="" xmlns:a16="http://schemas.microsoft.com/office/drawing/2014/main" id="{FD857F38-CDD5-4442-AE59-4AB07F7B8E65}"/>
              </a:ext>
            </a:extLst>
          </p:cNvPr>
          <p:cNvPicPr>
            <a:picLocks noRot="1" noChangeAspect="1"/>
          </p:cNvPicPr>
          <p:nvPr>
            <a:videoFile r:link="rId1"/>
          </p:nvPr>
        </p:nvPicPr>
        <p:blipFill>
          <a:blip r:embed="rId3"/>
          <a:stretch>
            <a:fillRect/>
          </a:stretch>
        </p:blipFill>
        <p:spPr>
          <a:xfrm>
            <a:off x="7076048" y="3910818"/>
            <a:ext cx="5115951" cy="2947181"/>
          </a:xfrm>
          <a:prstGeom prst="rect">
            <a:avLst/>
          </a:prstGeom>
        </p:spPr>
      </p:pic>
    </p:spTree>
    <p:extLst>
      <p:ext uri="{BB962C8B-B14F-4D97-AF65-F5344CB8AC3E}">
        <p14:creationId xmlns:p14="http://schemas.microsoft.com/office/powerpoint/2010/main" val="263868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x4LhR6fPdYM">
            <a:hlinkClick r:id="" action="ppaction://media"/>
            <a:extLst>
              <a:ext uri="{FF2B5EF4-FFF2-40B4-BE49-F238E27FC236}">
                <a16:creationId xmlns="" xmlns:a16="http://schemas.microsoft.com/office/drawing/2014/main" id="{53791E74-A190-4DC6-8F55-2CDC4B1EF22F}"/>
              </a:ext>
            </a:extLst>
          </p:cNvPr>
          <p:cNvPicPr>
            <a:picLocks noGrp="1" noRot="1" noChangeAspect="1"/>
          </p:cNvPicPr>
          <p:nvPr>
            <p:ph sz="half" idx="1"/>
            <a:videoFile r:link="rId1"/>
          </p:nvPr>
        </p:nvPicPr>
        <p:blipFill>
          <a:blip r:embed="rId4"/>
          <a:stretch>
            <a:fillRect/>
          </a:stretch>
        </p:blipFill>
        <p:spPr>
          <a:xfrm>
            <a:off x="0" y="0"/>
            <a:ext cx="12192000" cy="6822979"/>
          </a:xfrm>
          <a:prstGeom prst="rect">
            <a:avLst/>
          </a:prstGeom>
        </p:spPr>
      </p:pic>
      <p:sp>
        <p:nvSpPr>
          <p:cNvPr id="9" name="Content Placeholder 8">
            <a:extLst>
              <a:ext uri="{FF2B5EF4-FFF2-40B4-BE49-F238E27FC236}">
                <a16:creationId xmlns="" xmlns:a16="http://schemas.microsoft.com/office/drawing/2014/main" id="{89DE15BE-1362-4F81-9609-D3C2644CF0EB}"/>
              </a:ext>
            </a:extLst>
          </p:cNvPr>
          <p:cNvSpPr>
            <a:spLocks noGrp="1"/>
          </p:cNvSpPr>
          <p:nvPr>
            <p:ph sz="half" idx="2"/>
          </p:nvPr>
        </p:nvSpPr>
        <p:spPr/>
        <p:txBody>
          <a:bodyPr/>
          <a:lstStyle/>
          <a:p>
            <a:endParaRPr lang="en-US"/>
          </a:p>
        </p:txBody>
      </p:sp>
      <p:sp>
        <p:nvSpPr>
          <p:cNvPr id="11" name="Title 10">
            <a:extLst>
              <a:ext uri="{FF2B5EF4-FFF2-40B4-BE49-F238E27FC236}">
                <a16:creationId xmlns="" xmlns:a16="http://schemas.microsoft.com/office/drawing/2014/main" id="{4EA905B2-68E5-47E5-801C-9C16DF6B3EE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460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043189"/>
            <a:ext cx="8257734" cy="5814811"/>
          </a:xfrm>
          <a:solidFill>
            <a:schemeClr val="bg1"/>
          </a:solidFill>
        </p:spPr>
      </p:pic>
      <p:sp>
        <p:nvSpPr>
          <p:cNvPr id="9" name="TextBox 8"/>
          <p:cNvSpPr txBox="1"/>
          <p:nvPr/>
        </p:nvSpPr>
        <p:spPr>
          <a:xfrm>
            <a:off x="3076135" y="1443337"/>
            <a:ext cx="3166815" cy="850005"/>
          </a:xfrm>
          <a:prstGeom prst="rect">
            <a:avLst/>
          </a:prstGeom>
          <a:solidFill>
            <a:schemeClr val="bg1"/>
          </a:solidFill>
        </p:spPr>
        <p:txBody>
          <a:bodyPr wrap="square" rtlCol="0">
            <a:spAutoFit/>
          </a:bodyPr>
          <a:lstStyle/>
          <a:p>
            <a:endParaRPr lang="en-US" dirty="0"/>
          </a:p>
        </p:txBody>
      </p:sp>
      <p:sp>
        <p:nvSpPr>
          <p:cNvPr id="2" name="TextBox 1"/>
          <p:cNvSpPr txBox="1"/>
          <p:nvPr/>
        </p:nvSpPr>
        <p:spPr>
          <a:xfrm>
            <a:off x="2172235" y="2911076"/>
            <a:ext cx="1147739" cy="66970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6544614" y="2885092"/>
            <a:ext cx="1489657" cy="66970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6806485" y="4198512"/>
            <a:ext cx="1099558" cy="66970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2172236" y="4198512"/>
            <a:ext cx="1147738" cy="66970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2195848" y="5485948"/>
            <a:ext cx="965916" cy="669702"/>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6648275" y="5511932"/>
            <a:ext cx="1257768" cy="669702"/>
          </a:xfrm>
          <a:prstGeom prst="rect">
            <a:avLst/>
          </a:prstGeom>
          <a:solidFill>
            <a:schemeClr val="bg1"/>
          </a:solidFill>
        </p:spPr>
        <p:txBody>
          <a:bodyPr wrap="square" rtlCol="0">
            <a:spAutoFit/>
          </a:bodyPr>
          <a:lstStyle/>
          <a:p>
            <a:endParaRPr lang="en-US" dirty="0"/>
          </a:p>
        </p:txBody>
      </p:sp>
      <p:sp>
        <p:nvSpPr>
          <p:cNvPr id="6" name="Content Placeholder 5">
            <a:extLst>
              <a:ext uri="{FF2B5EF4-FFF2-40B4-BE49-F238E27FC236}">
                <a16:creationId xmlns="" xmlns:a16="http://schemas.microsoft.com/office/drawing/2014/main" id="{8A70A3BE-FC9B-48F8-ABFA-CF2AFB3AE5A9}"/>
              </a:ext>
            </a:extLst>
          </p:cNvPr>
          <p:cNvSpPr>
            <a:spLocks noGrp="1"/>
          </p:cNvSpPr>
          <p:nvPr>
            <p:ph sz="half" idx="2"/>
          </p:nvPr>
        </p:nvSpPr>
        <p:spPr>
          <a:xfrm>
            <a:off x="8257734" y="-7190"/>
            <a:ext cx="3934265" cy="4351338"/>
          </a:xfrm>
        </p:spPr>
        <p:txBody>
          <a:bodyPr>
            <a:normAutofit/>
          </a:bodyPr>
          <a:lstStyle/>
          <a:p>
            <a:pPr marL="0" indent="0">
              <a:buNone/>
            </a:pPr>
            <a:r>
              <a:rPr lang="en-US" sz="5000" dirty="0" err="1"/>
              <a:t>Acróstico</a:t>
            </a:r>
            <a:r>
              <a:rPr lang="en-US" sz="5000" dirty="0"/>
              <a:t>:</a:t>
            </a:r>
          </a:p>
        </p:txBody>
      </p:sp>
    </p:spTree>
    <p:extLst>
      <p:ext uri="{BB962C8B-B14F-4D97-AF65-F5344CB8AC3E}">
        <p14:creationId xmlns:p14="http://schemas.microsoft.com/office/powerpoint/2010/main" val="1861237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text on a white background&#10;&#10;Description generated with high confidence">
            <a:extLst>
              <a:ext uri="{FF2B5EF4-FFF2-40B4-BE49-F238E27FC236}">
                <a16:creationId xmlns="" xmlns:a16="http://schemas.microsoft.com/office/drawing/2014/main" id="{4C4341E2-8B24-4C90-91E7-1526B701D73C}"/>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0" y="351692"/>
            <a:ext cx="6021388" cy="6710290"/>
          </a:xfrm>
        </p:spPr>
      </p:pic>
      <p:sp>
        <p:nvSpPr>
          <p:cNvPr id="2" name="Title 1">
            <a:extLst>
              <a:ext uri="{FF2B5EF4-FFF2-40B4-BE49-F238E27FC236}">
                <a16:creationId xmlns="" xmlns:a16="http://schemas.microsoft.com/office/drawing/2014/main" id="{FAB176E6-4A41-4FBD-B104-B3222F4708C1}"/>
              </a:ext>
            </a:extLst>
          </p:cNvPr>
          <p:cNvSpPr>
            <a:spLocks noGrp="1"/>
          </p:cNvSpPr>
          <p:nvPr>
            <p:ph type="title"/>
          </p:nvPr>
        </p:nvSpPr>
        <p:spPr>
          <a:xfrm>
            <a:off x="0" y="1"/>
            <a:ext cx="10515600" cy="693380"/>
          </a:xfrm>
        </p:spPr>
        <p:txBody>
          <a:bodyPr>
            <a:normAutofit fontScale="90000"/>
          </a:bodyPr>
          <a:lstStyle/>
          <a:p>
            <a:r>
              <a:rPr lang="es-ES" b="1" i="1" dirty="0"/>
              <a:t>Presente progresivo</a:t>
            </a:r>
            <a:endParaRPr lang="en-US" b="1" i="1" dirty="0"/>
          </a:p>
        </p:txBody>
      </p:sp>
      <p:pic>
        <p:nvPicPr>
          <p:cNvPr id="10" name="Content Placeholder 9" descr="A screenshot of a cell phone&#10;&#10;Description generated with very high confidence">
            <a:extLst>
              <a:ext uri="{FF2B5EF4-FFF2-40B4-BE49-F238E27FC236}">
                <a16:creationId xmlns="" xmlns:a16="http://schemas.microsoft.com/office/drawing/2014/main" id="{591031A7-BFFD-4F87-B830-21E866950829}"/>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6175717" y="147505"/>
            <a:ext cx="5876591" cy="3306605"/>
          </a:xfrm>
        </p:spPr>
      </p:pic>
      <p:sp>
        <p:nvSpPr>
          <p:cNvPr id="8" name="TextBox 7">
            <a:extLst>
              <a:ext uri="{FF2B5EF4-FFF2-40B4-BE49-F238E27FC236}">
                <a16:creationId xmlns="" xmlns:a16="http://schemas.microsoft.com/office/drawing/2014/main" id="{42202ABD-2B64-448A-B9D9-6B859935838B}"/>
              </a:ext>
            </a:extLst>
          </p:cNvPr>
          <p:cNvSpPr txBox="1"/>
          <p:nvPr/>
        </p:nvSpPr>
        <p:spPr>
          <a:xfrm>
            <a:off x="1055077" y="5725551"/>
            <a:ext cx="1603717" cy="646331"/>
          </a:xfrm>
          <a:prstGeom prst="rect">
            <a:avLst/>
          </a:prstGeom>
          <a:solidFill>
            <a:schemeClr val="bg1"/>
          </a:solidFill>
        </p:spPr>
        <p:txBody>
          <a:bodyPr wrap="square" rtlCol="0">
            <a:spAutoFit/>
          </a:bodyPr>
          <a:lstStyle/>
          <a:p>
            <a:r>
              <a:rPr lang="es-ES" dirty="0"/>
              <a:t>(</a:t>
            </a:r>
            <a:r>
              <a:rPr lang="es-ES" dirty="0" err="1"/>
              <a:t>Conjugated</a:t>
            </a:r>
            <a:r>
              <a:rPr lang="es-ES" dirty="0"/>
              <a:t> </a:t>
            </a:r>
            <a:r>
              <a:rPr lang="es-ES" dirty="0" err="1"/>
              <a:t>for</a:t>
            </a:r>
            <a:r>
              <a:rPr lang="es-ES" dirty="0"/>
              <a:t> </a:t>
            </a:r>
            <a:r>
              <a:rPr lang="es-ES" dirty="0" err="1"/>
              <a:t>subject</a:t>
            </a:r>
            <a:r>
              <a:rPr lang="es-ES" dirty="0"/>
              <a:t>)</a:t>
            </a:r>
            <a:endParaRPr lang="en-US" dirty="0"/>
          </a:p>
        </p:txBody>
      </p:sp>
      <p:sp>
        <p:nvSpPr>
          <p:cNvPr id="12" name="TextBox 11">
            <a:extLst>
              <a:ext uri="{FF2B5EF4-FFF2-40B4-BE49-F238E27FC236}">
                <a16:creationId xmlns="" xmlns:a16="http://schemas.microsoft.com/office/drawing/2014/main" id="{18D6B434-8F11-41EE-9FC5-F54F4448BED8}"/>
              </a:ext>
            </a:extLst>
          </p:cNvPr>
          <p:cNvSpPr txBox="1"/>
          <p:nvPr/>
        </p:nvSpPr>
        <p:spPr>
          <a:xfrm>
            <a:off x="6021388" y="3601615"/>
            <a:ext cx="5893947" cy="3000821"/>
          </a:xfrm>
          <a:prstGeom prst="rect">
            <a:avLst/>
          </a:prstGeom>
          <a:noFill/>
        </p:spPr>
        <p:txBody>
          <a:bodyPr wrap="square" rtlCol="0">
            <a:spAutoFit/>
          </a:bodyPr>
          <a:lstStyle/>
          <a:p>
            <a:pPr algn="ctr"/>
            <a:r>
              <a:rPr lang="en-US" sz="2700" dirty="0"/>
              <a:t>To form the present progressive, conjugate ESTAR to your subject &amp; then take the second verb, removing the –AR/-ER/-IR, &amp; add either –</a:t>
            </a:r>
            <a:r>
              <a:rPr lang="en-US" sz="2700" dirty="0" err="1"/>
              <a:t>ando</a:t>
            </a:r>
            <a:r>
              <a:rPr lang="en-US" sz="2700" dirty="0"/>
              <a:t> or –</a:t>
            </a:r>
            <a:r>
              <a:rPr lang="en-US" sz="2700" dirty="0" err="1"/>
              <a:t>iendo</a:t>
            </a:r>
            <a:r>
              <a:rPr lang="en-US" sz="2700" dirty="0"/>
              <a:t>, according to the verb.</a:t>
            </a:r>
          </a:p>
          <a:p>
            <a:endParaRPr lang="en-US" sz="2700" dirty="0"/>
          </a:p>
          <a:p>
            <a:r>
              <a:rPr lang="en-US" sz="2700" dirty="0" err="1"/>
              <a:t>Estar</a:t>
            </a:r>
            <a:r>
              <a:rPr lang="en-US" sz="2700" dirty="0"/>
              <a:t> + main verb root + -</a:t>
            </a:r>
            <a:r>
              <a:rPr lang="en-US" sz="2700" dirty="0" err="1"/>
              <a:t>ando</a:t>
            </a:r>
            <a:r>
              <a:rPr lang="en-US" sz="2700" dirty="0"/>
              <a:t> or -</a:t>
            </a:r>
            <a:r>
              <a:rPr lang="en-US" sz="2700" dirty="0" err="1"/>
              <a:t>iendo</a:t>
            </a:r>
            <a:endParaRPr lang="en-US" sz="2700" dirty="0"/>
          </a:p>
        </p:txBody>
      </p:sp>
    </p:spTree>
    <p:extLst>
      <p:ext uri="{BB962C8B-B14F-4D97-AF65-F5344CB8AC3E}">
        <p14:creationId xmlns:p14="http://schemas.microsoft.com/office/powerpoint/2010/main" val="299470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18866"/>
          </a:xfrm>
        </p:spPr>
        <p:txBody>
          <a:bodyPr/>
          <a:lstStyle/>
          <a:p>
            <a:r>
              <a:rPr lang="en-US" dirty="0"/>
              <a:t>El </a:t>
            </a:r>
            <a:r>
              <a:rPr lang="en-US" dirty="0" err="1"/>
              <a:t>presente</a:t>
            </a:r>
            <a:r>
              <a:rPr lang="en-US" dirty="0"/>
              <a:t> </a:t>
            </a:r>
            <a:r>
              <a:rPr lang="en-US" dirty="0" err="1"/>
              <a:t>progresivo</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818866"/>
            <a:ext cx="5997575" cy="6039133"/>
          </a:xfrm>
        </p:spPr>
      </p:pic>
      <p:sp>
        <p:nvSpPr>
          <p:cNvPr id="5" name="Text Placeholder 4"/>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97574" y="818865"/>
            <a:ext cx="6194425" cy="6039134"/>
          </a:xfrm>
        </p:spPr>
      </p:pic>
    </p:spTree>
    <p:extLst>
      <p:ext uri="{BB962C8B-B14F-4D97-AF65-F5344CB8AC3E}">
        <p14:creationId xmlns:p14="http://schemas.microsoft.com/office/powerpoint/2010/main" val="1083996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529B30-B428-408D-9113-23F986D84EC5}"/>
              </a:ext>
            </a:extLst>
          </p:cNvPr>
          <p:cNvSpPr>
            <a:spLocks noGrp="1"/>
          </p:cNvSpPr>
          <p:nvPr>
            <p:ph type="title"/>
          </p:nvPr>
        </p:nvSpPr>
        <p:spPr>
          <a:xfrm>
            <a:off x="0" y="1"/>
            <a:ext cx="10515600" cy="990600"/>
          </a:xfrm>
        </p:spPr>
        <p:txBody>
          <a:bodyPr/>
          <a:lstStyle/>
          <a:p>
            <a:r>
              <a:rPr lang="en-US" dirty="0" err="1" smtClean="0">
                <a:latin typeface="Aharoni" panose="02010803020104030203" pitchFamily="2" charset="-79"/>
                <a:cs typeface="Aharoni" panose="02010803020104030203" pitchFamily="2" charset="-79"/>
              </a:rPr>
              <a:t>Práctica</a:t>
            </a:r>
            <a:r>
              <a:rPr lang="en-US" dirty="0" smtClean="0">
                <a:latin typeface="Aharoni" panose="02010803020104030203" pitchFamily="2" charset="-79"/>
                <a:cs typeface="Aharoni" panose="02010803020104030203" pitchFamily="2" charset="-79"/>
              </a:rPr>
              <a:t> individual </a:t>
            </a:r>
            <a:r>
              <a:rPr lang="en-US" dirty="0" err="1" smtClean="0">
                <a:latin typeface="Aharoni" panose="02010803020104030203" pitchFamily="2" charset="-79"/>
                <a:cs typeface="Aharoni" panose="02010803020104030203" pitchFamily="2" charset="-79"/>
              </a:rPr>
              <a:t>escrita</a:t>
            </a:r>
            <a:r>
              <a:rPr lang="en-US" dirty="0" smtClean="0">
                <a:latin typeface="Aharoni" panose="02010803020104030203" pitchFamily="2" charset="-79"/>
                <a:cs typeface="Aharoni" panose="02010803020104030203" pitchFamily="2" charset="-79"/>
              </a:rPr>
              <a:t>:</a:t>
            </a:r>
            <a:endParaRPr lang="en-US"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2F945B97-BD72-4262-9C54-4A5D0093DD6B}"/>
              </a:ext>
            </a:extLst>
          </p:cNvPr>
          <p:cNvSpPr>
            <a:spLocks noGrp="1"/>
          </p:cNvSpPr>
          <p:nvPr>
            <p:ph sz="half" idx="1"/>
          </p:nvPr>
        </p:nvSpPr>
        <p:spPr>
          <a:xfrm>
            <a:off x="0" y="822324"/>
            <a:ext cx="6172200" cy="6035675"/>
          </a:xfrm>
        </p:spPr>
        <p:txBody>
          <a:bodyPr/>
          <a:lstStyle/>
          <a:p>
            <a:pPr marL="514350" indent="-514350">
              <a:buFont typeface="+mj-lt"/>
              <a:buAutoNum type="arabicParenR"/>
            </a:pPr>
            <a:r>
              <a:rPr lang="en-US" dirty="0" smtClean="0"/>
              <a:t>I am washing the clothes.</a:t>
            </a:r>
          </a:p>
          <a:p>
            <a:pPr marL="514350" indent="-514350">
              <a:buFont typeface="+mj-lt"/>
              <a:buAutoNum type="arabicParenR"/>
            </a:pPr>
            <a:r>
              <a:rPr lang="en-US" dirty="0" smtClean="0"/>
              <a:t>You are drying the clothes.</a:t>
            </a:r>
          </a:p>
          <a:p>
            <a:pPr marL="514350" indent="-514350">
              <a:buFont typeface="+mj-lt"/>
              <a:buAutoNum type="arabicParenR"/>
            </a:pPr>
            <a:r>
              <a:rPr lang="en-US" dirty="0" smtClean="0"/>
              <a:t>He is mowing the lawn.</a:t>
            </a:r>
          </a:p>
          <a:p>
            <a:pPr marL="514350" indent="-514350">
              <a:buFont typeface="+mj-lt"/>
              <a:buAutoNum type="arabicParenR"/>
            </a:pPr>
            <a:r>
              <a:rPr lang="en-US" dirty="0" smtClean="0"/>
              <a:t>She is dusting the living room.</a:t>
            </a:r>
          </a:p>
          <a:p>
            <a:pPr marL="514350" indent="-514350">
              <a:buFont typeface="+mj-lt"/>
              <a:buAutoNum type="arabicParenR"/>
            </a:pPr>
            <a:r>
              <a:rPr lang="en-US" dirty="0" smtClean="0"/>
              <a:t>It is washing the dishes (plates).</a:t>
            </a:r>
          </a:p>
          <a:p>
            <a:pPr marL="514350" indent="-514350">
              <a:buFont typeface="+mj-lt"/>
              <a:buAutoNum type="arabicParenR"/>
            </a:pPr>
            <a:r>
              <a:rPr lang="en-US" dirty="0" smtClean="0"/>
              <a:t>You (formal) are cleaning your room.</a:t>
            </a:r>
          </a:p>
          <a:p>
            <a:pPr marL="514350" indent="-514350">
              <a:buFont typeface="+mj-lt"/>
              <a:buAutoNum type="arabicParenR"/>
            </a:pPr>
            <a:r>
              <a:rPr lang="en-US" dirty="0" smtClean="0"/>
              <a:t>We are taking out the trash.</a:t>
            </a:r>
          </a:p>
          <a:p>
            <a:pPr marL="514350" indent="-514350">
              <a:buFont typeface="+mj-lt"/>
              <a:buAutoNum type="arabicParenR"/>
            </a:pPr>
            <a:r>
              <a:rPr lang="en-US" dirty="0" smtClean="0"/>
              <a:t>Y’all (informal) are setting the table.</a:t>
            </a:r>
          </a:p>
          <a:p>
            <a:pPr marL="514350" indent="-514350">
              <a:buFont typeface="+mj-lt"/>
              <a:buAutoNum type="arabicParenR"/>
            </a:pPr>
            <a:r>
              <a:rPr lang="en-US" dirty="0" smtClean="0"/>
              <a:t>They (</a:t>
            </a:r>
            <a:r>
              <a:rPr lang="en-US" dirty="0" err="1" smtClean="0"/>
              <a:t>masc</a:t>
            </a:r>
            <a:r>
              <a:rPr lang="en-US" dirty="0" smtClean="0"/>
              <a:t>/mix) are helping in the garage.</a:t>
            </a:r>
          </a:p>
          <a:p>
            <a:pPr marL="514350" indent="-514350">
              <a:buFont typeface="+mj-lt"/>
              <a:buAutoNum type="arabicParenR"/>
            </a:pPr>
            <a:r>
              <a:rPr lang="en-US" dirty="0" smtClean="0"/>
              <a:t>They (fem) are washing the car.</a:t>
            </a:r>
          </a:p>
          <a:p>
            <a:pPr marL="514350" indent="-514350">
              <a:buFont typeface="+mj-lt"/>
              <a:buAutoNum type="arabicParenR"/>
            </a:pPr>
            <a:r>
              <a:rPr lang="en-US" dirty="0" smtClean="0"/>
              <a:t>Y’all (formal) are making the bed.</a:t>
            </a:r>
          </a:p>
          <a:p>
            <a:pPr marL="514350" indent="-514350">
              <a:buFont typeface="+mj-lt"/>
              <a:buAutoNum type="arabicParenR"/>
            </a:pPr>
            <a:endParaRPr lang="en-US" dirty="0" smtClean="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8500" y="2486819"/>
            <a:ext cx="3429000" cy="3028950"/>
          </a:xfrm>
        </p:spPr>
      </p:pic>
      <p:sp>
        <p:nvSpPr>
          <p:cNvPr id="10" name="TextBox 9"/>
          <p:cNvSpPr txBox="1"/>
          <p:nvPr/>
        </p:nvSpPr>
        <p:spPr>
          <a:xfrm>
            <a:off x="7213600" y="5038715"/>
            <a:ext cx="3098800" cy="477054"/>
          </a:xfrm>
          <a:prstGeom prst="rect">
            <a:avLst/>
          </a:prstGeom>
          <a:noFill/>
        </p:spPr>
        <p:txBody>
          <a:bodyPr wrap="square" rtlCol="0">
            <a:spAutoFit/>
          </a:bodyPr>
          <a:lstStyle/>
          <a:p>
            <a:r>
              <a:rPr lang="en-US" sz="2500" dirty="0" err="1" smtClean="0"/>
              <a:t>Estoy</a:t>
            </a:r>
            <a:r>
              <a:rPr lang="en-US" sz="2500" dirty="0" smtClean="0"/>
              <a:t> </a:t>
            </a:r>
            <a:r>
              <a:rPr lang="en-US" sz="2500" dirty="0" err="1" smtClean="0"/>
              <a:t>corriendo</a:t>
            </a:r>
            <a:r>
              <a:rPr lang="en-US" sz="2500" dirty="0" smtClean="0"/>
              <a:t>.</a:t>
            </a:r>
            <a:endParaRPr lang="en-US" sz="2500" dirty="0"/>
          </a:p>
        </p:txBody>
      </p:sp>
    </p:spTree>
    <p:extLst>
      <p:ext uri="{BB962C8B-B14F-4D97-AF65-F5344CB8AC3E}">
        <p14:creationId xmlns:p14="http://schemas.microsoft.com/office/powerpoint/2010/main" val="3429774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01129-755B-4E85-88E7-9E24E216998B}"/>
              </a:ext>
            </a:extLst>
          </p:cNvPr>
          <p:cNvSpPr>
            <a:spLocks noGrp="1"/>
          </p:cNvSpPr>
          <p:nvPr>
            <p:ph type="title"/>
          </p:nvPr>
        </p:nvSpPr>
        <p:spPr>
          <a:xfrm>
            <a:off x="0" y="0"/>
            <a:ext cx="4901184" cy="1325563"/>
          </a:xfrm>
        </p:spPr>
        <p:txBody>
          <a:bodyPr/>
          <a:lstStyle/>
          <a:p>
            <a:r>
              <a:rPr lang="es-ES" dirty="0"/>
              <a:t>Hoy vamos a…</a:t>
            </a:r>
            <a:endParaRPr lang="en-US" dirty="0"/>
          </a:p>
        </p:txBody>
      </p:sp>
      <p:sp>
        <p:nvSpPr>
          <p:cNvPr id="3" name="Content Placeholder 2">
            <a:extLst>
              <a:ext uri="{FF2B5EF4-FFF2-40B4-BE49-F238E27FC236}">
                <a16:creationId xmlns="" xmlns:a16="http://schemas.microsoft.com/office/drawing/2014/main" id="{CA7AE89E-00CC-4323-B3A0-E4F44E3CE1C4}"/>
              </a:ext>
            </a:extLst>
          </p:cNvPr>
          <p:cNvSpPr>
            <a:spLocks noGrp="1"/>
          </p:cNvSpPr>
          <p:nvPr>
            <p:ph sz="half" idx="1"/>
          </p:nvPr>
        </p:nvSpPr>
        <p:spPr>
          <a:xfrm>
            <a:off x="0" y="1037834"/>
            <a:ext cx="12192000" cy="4351338"/>
          </a:xfrm>
        </p:spPr>
        <p:txBody>
          <a:bodyPr/>
          <a:lstStyle/>
          <a:p>
            <a:r>
              <a:rPr lang="es-ES" dirty="0"/>
              <a:t>Hacer el trabajo de la campana</a:t>
            </a:r>
          </a:p>
          <a:p>
            <a:r>
              <a:rPr lang="es-ES" dirty="0" smtClean="0"/>
              <a:t>Trabajar </a:t>
            </a:r>
            <a:r>
              <a:rPr lang="es-ES" dirty="0" smtClean="0"/>
              <a:t>con </a:t>
            </a:r>
            <a:r>
              <a:rPr lang="es-ES" dirty="0"/>
              <a:t>el presente </a:t>
            </a:r>
            <a:r>
              <a:rPr lang="es-ES" dirty="0" smtClean="0"/>
              <a:t>progresivo</a:t>
            </a:r>
          </a:p>
          <a:p>
            <a:r>
              <a:rPr lang="es-ES" dirty="0" smtClean="0"/>
              <a:t>Repasar para el examen con actividades</a:t>
            </a:r>
            <a:endParaRPr lang="en-US" dirty="0"/>
          </a:p>
        </p:txBody>
      </p:sp>
      <p:pic>
        <p:nvPicPr>
          <p:cNvPr id="5" name="Content Placeholder 4">
            <a:extLst>
              <a:ext uri="{FF2B5EF4-FFF2-40B4-BE49-F238E27FC236}">
                <a16:creationId xmlns="" xmlns:a16="http://schemas.microsoft.com/office/drawing/2014/main" id="{82C5760E-B84F-4EA2-A7AB-7CB21AE6A965}"/>
              </a:ext>
            </a:extLst>
          </p:cNvPr>
          <p:cNvPicPr>
            <a:picLocks noChangeAspect="1"/>
          </p:cNvPicPr>
          <p:nvPr/>
        </p:nvPicPr>
        <p:blipFill>
          <a:blip r:embed="rId2"/>
          <a:stretch>
            <a:fillRect/>
          </a:stretch>
        </p:blipFill>
        <p:spPr>
          <a:xfrm>
            <a:off x="9088867" y="4218203"/>
            <a:ext cx="3103133" cy="2639797"/>
          </a:xfrm>
          <a:prstGeom prst="rect">
            <a:avLst/>
          </a:prstGeom>
        </p:spPr>
      </p:pic>
      <p:sp>
        <p:nvSpPr>
          <p:cNvPr id="6" name="TextBox 5">
            <a:extLst>
              <a:ext uri="{FF2B5EF4-FFF2-40B4-BE49-F238E27FC236}">
                <a16:creationId xmlns="" xmlns:a16="http://schemas.microsoft.com/office/drawing/2014/main" id="{35338B03-62CE-434A-A0D8-B0F743AE5305}"/>
              </a:ext>
            </a:extLst>
          </p:cNvPr>
          <p:cNvSpPr txBox="1"/>
          <p:nvPr/>
        </p:nvSpPr>
        <p:spPr>
          <a:xfrm>
            <a:off x="9088867" y="6176963"/>
            <a:ext cx="1776755" cy="646331"/>
          </a:xfrm>
          <a:prstGeom prst="rect">
            <a:avLst/>
          </a:prstGeom>
          <a:noFill/>
        </p:spPr>
        <p:txBody>
          <a:bodyPr wrap="square" rtlCol="0">
            <a:spAutoFit/>
          </a:bodyPr>
          <a:lstStyle/>
          <a:p>
            <a:r>
              <a:rPr lang="en-US" dirty="0"/>
              <a:t>1.1, 1.2, 2.1, &amp; 2.2</a:t>
            </a:r>
          </a:p>
        </p:txBody>
      </p:sp>
      <p:sp>
        <p:nvSpPr>
          <p:cNvPr id="8" name="Content Placeholder 7">
            <a:extLst>
              <a:ext uri="{FF2B5EF4-FFF2-40B4-BE49-F238E27FC236}">
                <a16:creationId xmlns="" xmlns:a16="http://schemas.microsoft.com/office/drawing/2014/main" id="{0A40B386-3401-4283-AA8E-6419726EC1FD}"/>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300919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870200" y="1"/>
            <a:ext cx="10238112" cy="5793475"/>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200" y="818866"/>
            <a:ext cx="3187700" cy="318163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9000" y="4978480"/>
            <a:ext cx="2413000" cy="1879519"/>
          </a:xfrm>
          <a:prstGeom prst="rect">
            <a:avLst/>
          </a:prstGeom>
        </p:spPr>
      </p:pic>
      <p:sp>
        <p:nvSpPr>
          <p:cNvPr id="4" name="Title 3"/>
          <p:cNvSpPr>
            <a:spLocks noGrp="1"/>
          </p:cNvSpPr>
          <p:nvPr>
            <p:ph type="title"/>
          </p:nvPr>
        </p:nvSpPr>
        <p:spPr>
          <a:xfrm>
            <a:off x="0" y="1"/>
            <a:ext cx="4104202" cy="818864"/>
          </a:xfrm>
          <a:solidFill>
            <a:schemeClr val="bg1"/>
          </a:solidFill>
        </p:spPr>
        <p:txBody>
          <a:bodyPr>
            <a:normAutofit/>
          </a:bodyPr>
          <a:lstStyle/>
          <a:p>
            <a:r>
              <a:rPr lang="en-US" dirty="0"/>
              <a:t>Alrededor la casa</a:t>
            </a:r>
          </a:p>
        </p:txBody>
      </p:sp>
      <p:sp>
        <p:nvSpPr>
          <p:cNvPr id="6" name="Content Placeholder 5"/>
          <p:cNvSpPr>
            <a:spLocks noGrp="1"/>
          </p:cNvSpPr>
          <p:nvPr>
            <p:ph sz="half" idx="2"/>
          </p:nvPr>
        </p:nvSpPr>
        <p:spPr>
          <a:xfrm>
            <a:off x="0" y="635000"/>
            <a:ext cx="3213100" cy="6222999"/>
          </a:xfrm>
        </p:spPr>
        <p:txBody>
          <a:bodyPr>
            <a:normAutofit fontScale="70000" lnSpcReduction="20000"/>
          </a:bodyPr>
          <a:lstStyle/>
          <a:p>
            <a:r>
              <a:rPr lang="es-ES" dirty="0"/>
              <a:t>el ático</a:t>
            </a:r>
            <a:endParaRPr lang="en-US" dirty="0"/>
          </a:p>
          <a:p>
            <a:r>
              <a:rPr lang="es-ES" dirty="0"/>
              <a:t>el baño</a:t>
            </a:r>
            <a:endParaRPr lang="en-US" dirty="0"/>
          </a:p>
          <a:p>
            <a:r>
              <a:rPr lang="es-ES" dirty="0"/>
              <a:t>la cocina</a:t>
            </a:r>
            <a:endParaRPr lang="en-US" dirty="0"/>
          </a:p>
          <a:p>
            <a:r>
              <a:rPr lang="es-ES" dirty="0"/>
              <a:t>el comedor</a:t>
            </a:r>
            <a:endParaRPr lang="en-US" dirty="0"/>
          </a:p>
          <a:p>
            <a:r>
              <a:rPr lang="es-ES" dirty="0"/>
              <a:t>el cuarto/el dormitorio</a:t>
            </a:r>
            <a:endParaRPr lang="en-US" dirty="0"/>
          </a:p>
          <a:p>
            <a:r>
              <a:rPr lang="es-ES" dirty="0"/>
              <a:t>la entrada/la puerta</a:t>
            </a:r>
            <a:endParaRPr lang="en-US" dirty="0"/>
          </a:p>
          <a:p>
            <a:r>
              <a:rPr lang="es-ES" dirty="0"/>
              <a:t>el estudio/el despacho</a:t>
            </a:r>
            <a:endParaRPr lang="en-US" dirty="0"/>
          </a:p>
          <a:p>
            <a:r>
              <a:rPr lang="es-ES" dirty="0"/>
              <a:t>el garaje</a:t>
            </a:r>
            <a:endParaRPr lang="en-US" dirty="0"/>
          </a:p>
          <a:p>
            <a:r>
              <a:rPr lang="es-ES" dirty="0"/>
              <a:t>el jardín/el césped</a:t>
            </a:r>
            <a:endParaRPr lang="en-US" dirty="0"/>
          </a:p>
          <a:p>
            <a:r>
              <a:rPr lang="es-ES" dirty="0"/>
              <a:t>el pasillo</a:t>
            </a:r>
            <a:endParaRPr lang="en-US" dirty="0"/>
          </a:p>
          <a:p>
            <a:r>
              <a:rPr lang="es-ES" dirty="0"/>
              <a:t>el piso de arriba</a:t>
            </a:r>
            <a:endParaRPr lang="en-US" dirty="0"/>
          </a:p>
          <a:p>
            <a:r>
              <a:rPr lang="es-ES" dirty="0"/>
              <a:t>la sala/el salón</a:t>
            </a:r>
            <a:endParaRPr lang="en-US" dirty="0"/>
          </a:p>
          <a:p>
            <a:r>
              <a:rPr lang="es-ES" dirty="0"/>
              <a:t>el sótano</a:t>
            </a:r>
          </a:p>
          <a:p>
            <a:r>
              <a:rPr lang="es-ES" dirty="0"/>
              <a:t>las escaleras</a:t>
            </a:r>
            <a:endParaRPr lang="en-US" dirty="0"/>
          </a:p>
          <a:p>
            <a:r>
              <a:rPr lang="es-ES" dirty="0"/>
              <a:t>la pared</a:t>
            </a:r>
            <a:endParaRPr lang="en-US" dirty="0"/>
          </a:p>
          <a:p>
            <a:r>
              <a:rPr lang="es-ES" dirty="0"/>
              <a:t>el suelo</a:t>
            </a:r>
            <a:endParaRPr lang="en-US" dirty="0"/>
          </a:p>
          <a:p>
            <a:r>
              <a:rPr lang="es-ES" dirty="0"/>
              <a:t>el techo</a:t>
            </a:r>
            <a:endParaRPr lang="en-US" dirty="0"/>
          </a:p>
          <a:p>
            <a:r>
              <a:rPr lang="es-ES" dirty="0"/>
              <a:t>la ventana</a:t>
            </a:r>
            <a:endParaRPr lang="en-US" dirty="0"/>
          </a:p>
        </p:txBody>
      </p:sp>
      <p:sp>
        <p:nvSpPr>
          <p:cNvPr id="7" name="TextBox 6"/>
          <p:cNvSpPr txBox="1"/>
          <p:nvPr/>
        </p:nvSpPr>
        <p:spPr>
          <a:xfrm>
            <a:off x="2870200" y="4000499"/>
            <a:ext cx="2705100" cy="1792977"/>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0200" y="4102100"/>
            <a:ext cx="2705100" cy="27559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5300" y="5232400"/>
            <a:ext cx="2870200" cy="1573270"/>
          </a:xfrm>
          <a:prstGeom prst="rect">
            <a:avLst/>
          </a:prstGeom>
        </p:spPr>
      </p:pic>
    </p:spTree>
    <p:extLst>
      <p:ext uri="{BB962C8B-B14F-4D97-AF65-F5344CB8AC3E}">
        <p14:creationId xmlns:p14="http://schemas.microsoft.com/office/powerpoint/2010/main" val="2973937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1153</Words>
  <Application>Microsoft Office PowerPoint</Application>
  <PresentationFormat>Widescreen</PresentationFormat>
  <Paragraphs>221</Paragraphs>
  <Slides>22</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Aharoni</vt:lpstr>
      <vt:lpstr>Arial</vt:lpstr>
      <vt:lpstr>Calibri</vt:lpstr>
      <vt:lpstr>Calibri Light</vt:lpstr>
      <vt:lpstr>Office Theme</vt:lpstr>
      <vt:lpstr>PowerPoint Presentation</vt:lpstr>
      <vt:lpstr>Hoy vamos a…</vt:lpstr>
      <vt:lpstr>PowerPoint Presentation</vt:lpstr>
      <vt:lpstr>PowerPoint Presentation</vt:lpstr>
      <vt:lpstr>Presente progresivo</vt:lpstr>
      <vt:lpstr>El presente progresivo</vt:lpstr>
      <vt:lpstr>Práctica individual escrita:</vt:lpstr>
      <vt:lpstr>Hoy vamos a…</vt:lpstr>
      <vt:lpstr>Alrededor la casa</vt:lpstr>
      <vt:lpstr>El mueble</vt:lpstr>
      <vt:lpstr>PowerPoint Presentation</vt:lpstr>
      <vt:lpstr>PowerPoint Presentation</vt:lpstr>
      <vt:lpstr>Los irregulares</vt:lpstr>
      <vt:lpstr>Practicamos…</vt:lpstr>
      <vt:lpstr>Conectamos los quehaceres en la casa con mandatos afirmativos:</vt:lpstr>
      <vt:lpstr>Tener que &amp; Hay que</vt:lpstr>
      <vt:lpstr>Practica…</vt:lpstr>
      <vt:lpstr>Los mandatos afirmativos de tú</vt:lpstr>
      <vt:lpstr>Casas </vt:lpstr>
      <vt:lpstr>Video #1 </vt:lpstr>
      <vt:lpstr>PowerPoint Presentation</vt:lpstr>
      <vt:lpstr>Práctica individual:</vt:lpstr>
    </vt:vector>
  </TitlesOfParts>
  <Company>Gibson County Special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 Heglar</dc:creator>
  <cp:lastModifiedBy>Misha Heglar</cp:lastModifiedBy>
  <cp:revision>45</cp:revision>
  <dcterms:created xsi:type="dcterms:W3CDTF">2018-01-09T18:12:55Z</dcterms:created>
  <dcterms:modified xsi:type="dcterms:W3CDTF">2018-01-26T17:30:48Z</dcterms:modified>
</cp:coreProperties>
</file>