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579" r:id="rId5"/>
    <p:sldId id="593" r:id="rId6"/>
    <p:sldId id="580" r:id="rId7"/>
    <p:sldId id="603" r:id="rId8"/>
    <p:sldId id="571" r:id="rId9"/>
    <p:sldId id="576" r:id="rId10"/>
    <p:sldId id="585" r:id="rId11"/>
    <p:sldId id="586" r:id="rId12"/>
    <p:sldId id="587" r:id="rId13"/>
    <p:sldId id="588" r:id="rId14"/>
    <p:sldId id="589" r:id="rId15"/>
    <p:sldId id="590" r:id="rId16"/>
    <p:sldId id="591" r:id="rId17"/>
    <p:sldId id="592" r:id="rId18"/>
    <p:sldId id="604" r:id="rId19"/>
    <p:sldId id="567" r:id="rId20"/>
    <p:sldId id="566" r:id="rId21"/>
    <p:sldId id="584" r:id="rId22"/>
    <p:sldId id="605" r:id="rId23"/>
    <p:sldId id="578" r:id="rId24"/>
    <p:sldId id="606" r:id="rId25"/>
    <p:sldId id="568" r:id="rId26"/>
    <p:sldId id="569" r:id="rId27"/>
    <p:sldId id="572" r:id="rId28"/>
    <p:sldId id="573" r:id="rId29"/>
    <p:sldId id="574" r:id="rId30"/>
    <p:sldId id="575" r:id="rId31"/>
    <p:sldId id="607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434" autoAdjust="0"/>
  </p:normalViewPr>
  <p:slideViewPr>
    <p:cSldViewPr snapToGrid="0">
      <p:cViewPr varScale="1">
        <p:scale>
          <a:sx n="90" d="100"/>
          <a:sy n="90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ha Heglar" userId="S::heglarm@gcssd.org::2ac89383-4321-4136-ae8f-863b834b5f07" providerId="AD" clId="Web-{4BA519EB-917A-7FA0-79DC-97DC1B106D18}"/>
    <pc:docChg chg="modSld">
      <pc:chgData name="Misha Heglar" userId="S::heglarm@gcssd.org::2ac89383-4321-4136-ae8f-863b834b5f07" providerId="AD" clId="Web-{4BA519EB-917A-7FA0-79DC-97DC1B106D18}" dt="2019-07-30T16:21:31.457" v="5" actId="20577"/>
      <pc:docMkLst>
        <pc:docMk/>
      </pc:docMkLst>
      <pc:sldChg chg="modSp">
        <pc:chgData name="Misha Heglar" userId="S::heglarm@gcssd.org::2ac89383-4321-4136-ae8f-863b834b5f07" providerId="AD" clId="Web-{4BA519EB-917A-7FA0-79DC-97DC1B106D18}" dt="2019-07-30T16:21:31.442" v="4" actId="20577"/>
        <pc:sldMkLst>
          <pc:docMk/>
          <pc:sldMk cId="367614455" sldId="578"/>
        </pc:sldMkLst>
        <pc:spChg chg="mod">
          <ac:chgData name="Misha Heglar" userId="S::heglarm@gcssd.org::2ac89383-4321-4136-ae8f-863b834b5f07" providerId="AD" clId="Web-{4BA519EB-917A-7FA0-79DC-97DC1B106D18}" dt="2019-07-30T16:21:31.442" v="4" actId="20577"/>
          <ac:spMkLst>
            <pc:docMk/>
            <pc:sldMk cId="367614455" sldId="57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74690B-2A80-49BC-AA7C-CAAAB1CB3AF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1F8716-EBC4-4C58-B520-186440E46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spanish.com/grammar/lessons/procomm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spanish.com/grammar/lessons/procomm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https://www.youtube.com/watch?v=RqA58k_GwnM&amp;index=2&amp;list=PLCdEl60d0erqGX8IrlZvTeX5FA7jK4gPU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9BFDF-1C70-4F54-9742-B7BF106A890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2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https://studyspanish.com/grammar/lessons/procomm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F8716-EBC4-4C58-B520-186440E466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2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https://studyspanish.com/grammar/lessons/procomm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F8716-EBC4-4C58-B520-186440E466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05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8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4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2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0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1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9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8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EA57-A2AC-41A7-A82F-91AB1852023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EA57-A2AC-41A7-A82F-91AB1852023B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4223-13F3-416C-8C17-53B886248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8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7583"/>
          </a:xfrm>
        </p:spPr>
        <p:txBody>
          <a:bodyPr/>
          <a:lstStyle/>
          <a:p>
            <a:r>
              <a:rPr lang="es-ES" dirty="0" smtClean="0"/>
              <a:t>Para repasar, vamos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2886"/>
            <a:ext cx="10419008" cy="5003442"/>
          </a:xfrm>
        </p:spPr>
        <p:txBody>
          <a:bodyPr/>
          <a:lstStyle/>
          <a:p>
            <a:r>
              <a:rPr lang="en-US" dirty="0" err="1" smtClean="0"/>
              <a:t>Practicar</a:t>
            </a:r>
            <a:r>
              <a:rPr lang="en-US" dirty="0" smtClean="0"/>
              <a:t> </a:t>
            </a:r>
            <a:r>
              <a:rPr lang="en-US" dirty="0" err="1" smtClean="0"/>
              <a:t>pasatiempos</a:t>
            </a:r>
            <a:r>
              <a:rPr lang="en-US" dirty="0" smtClean="0"/>
              <a:t> y </a:t>
            </a:r>
            <a:r>
              <a:rPr lang="en-US" dirty="0" err="1" smtClean="0"/>
              <a:t>intereses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trabajo</a:t>
            </a:r>
            <a:r>
              <a:rPr lang="en-US" dirty="0" smtClean="0"/>
              <a:t> de la </a:t>
            </a:r>
            <a:r>
              <a:rPr lang="en-US" dirty="0" err="1" smtClean="0"/>
              <a:t>campana</a:t>
            </a:r>
            <a:endParaRPr lang="en-US" dirty="0" smtClean="0"/>
          </a:p>
          <a:p>
            <a:r>
              <a:rPr lang="en-US" dirty="0" err="1" smtClean="0"/>
              <a:t>Repasar</a:t>
            </a:r>
            <a:r>
              <a:rPr lang="en-US" dirty="0" smtClean="0"/>
              <a:t> </a:t>
            </a:r>
            <a:r>
              <a:rPr lang="en-US" dirty="0" err="1" smtClean="0"/>
              <a:t>Espa</a:t>
            </a:r>
            <a:r>
              <a:rPr lang="es-ES" dirty="0" err="1" smtClean="0"/>
              <a:t>ñol</a:t>
            </a:r>
            <a:r>
              <a:rPr lang="es-ES" dirty="0" smtClean="0"/>
              <a:t> 1 y 2</a:t>
            </a:r>
            <a:endParaRPr lang="en-US" dirty="0"/>
          </a:p>
          <a:p>
            <a:pPr lvl="1"/>
            <a:r>
              <a:rPr lang="en-US" dirty="0" err="1"/>
              <a:t>Sustantivos</a:t>
            </a:r>
            <a:r>
              <a:rPr lang="en-US" dirty="0"/>
              <a:t> y </a:t>
            </a:r>
            <a:r>
              <a:rPr lang="en-US" dirty="0" err="1"/>
              <a:t>adjetivos</a:t>
            </a:r>
            <a:endParaRPr lang="en-US" dirty="0"/>
          </a:p>
          <a:p>
            <a:pPr lvl="1"/>
            <a:r>
              <a:rPr lang="en-US" dirty="0" err="1"/>
              <a:t>Pronombres</a:t>
            </a:r>
            <a:endParaRPr lang="en-US" dirty="0"/>
          </a:p>
          <a:p>
            <a:pPr lvl="1"/>
            <a:r>
              <a:rPr lang="en-US" dirty="0" err="1"/>
              <a:t>Conjugación</a:t>
            </a:r>
            <a:endParaRPr lang="en-US" dirty="0"/>
          </a:p>
          <a:p>
            <a:pPr lvl="2"/>
            <a:r>
              <a:rPr lang="en-US" dirty="0" err="1"/>
              <a:t>Presente</a:t>
            </a:r>
            <a:endParaRPr lang="en-US" dirty="0"/>
          </a:p>
          <a:p>
            <a:pPr lvl="2"/>
            <a:r>
              <a:rPr lang="en-US" dirty="0" err="1"/>
              <a:t>Pretérito</a:t>
            </a:r>
            <a:endParaRPr lang="en-US" dirty="0"/>
          </a:p>
          <a:p>
            <a:pPr lvl="1"/>
            <a:r>
              <a:rPr lang="en-US" dirty="0" err="1"/>
              <a:t>Perífrasis</a:t>
            </a:r>
            <a:r>
              <a:rPr lang="en-US" dirty="0"/>
              <a:t> </a:t>
            </a:r>
            <a:r>
              <a:rPr lang="en-US" dirty="0" err="1"/>
              <a:t>verbales</a:t>
            </a:r>
            <a:endParaRPr lang="en-US" dirty="0"/>
          </a:p>
          <a:p>
            <a:pPr lvl="1"/>
            <a:r>
              <a:rPr lang="en-US" dirty="0" err="1"/>
              <a:t>Mandatos</a:t>
            </a:r>
            <a:r>
              <a:rPr lang="en-US" dirty="0"/>
              <a:t> </a:t>
            </a:r>
            <a:r>
              <a:rPr lang="en-US" dirty="0" err="1"/>
              <a:t>afirmativos</a:t>
            </a:r>
            <a:r>
              <a:rPr lang="en-US" dirty="0"/>
              <a:t> y </a:t>
            </a:r>
            <a:r>
              <a:rPr lang="en-US" dirty="0" err="1"/>
              <a:t>negativos</a:t>
            </a:r>
            <a:endParaRPr lang="en-US" dirty="0"/>
          </a:p>
          <a:p>
            <a:pPr lvl="2"/>
            <a:r>
              <a:rPr lang="en-US" dirty="0" err="1"/>
              <a:t>pronombres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 smtClean="0"/>
              <a:t>mandatos</a:t>
            </a:r>
            <a:endParaRPr lang="en-US" dirty="0" smtClean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867" y="4218203"/>
            <a:ext cx="3103133" cy="2639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39091" y="6177498"/>
            <a:ext cx="215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 2, 3, 4, &amp; 5</a:t>
            </a:r>
          </a:p>
        </p:txBody>
      </p:sp>
    </p:spTree>
    <p:extLst>
      <p:ext uri="{BB962C8B-B14F-4D97-AF65-F5344CB8AC3E}">
        <p14:creationId xmlns:p14="http://schemas.microsoft.com/office/powerpoint/2010/main" val="39695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ile:Lightyellow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99708" y="571771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I                             </a:t>
                      </a:r>
                      <a:r>
                        <a:rPr lang="en-US" sz="2500" dirty="0" err="1"/>
                        <a:t>Yo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We      </a:t>
                      </a:r>
                      <a:r>
                        <a:rPr lang="en-US" sz="2500" dirty="0" err="1"/>
                        <a:t>Nosotros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/>
                        <a:t>Tú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</a:t>
                      </a:r>
                      <a:r>
                        <a:rPr lang="en-US" sz="2500" dirty="0" err="1"/>
                        <a:t>Vosotros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He</a:t>
                      </a:r>
                      <a:r>
                        <a:rPr lang="en-US" sz="1500" baseline="0" dirty="0"/>
                        <a:t>     she    you (formal)</a:t>
                      </a:r>
                    </a:p>
                    <a:p>
                      <a:r>
                        <a:rPr lang="es-ES" sz="1500" b="1" baseline="0" dirty="0"/>
                        <a:t>Él       Ella     Usted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They</a:t>
                      </a:r>
                      <a:r>
                        <a:rPr lang="en-US" sz="1500" baseline="0" dirty="0"/>
                        <a:t>                </a:t>
                      </a:r>
                      <a:r>
                        <a:rPr lang="en-US" sz="1500" baseline="0" dirty="0" err="1"/>
                        <a:t>y’all</a:t>
                      </a:r>
                      <a:r>
                        <a:rPr lang="en-US" sz="1500" baseline="0" dirty="0"/>
                        <a:t> (formal)</a:t>
                      </a:r>
                    </a:p>
                    <a:p>
                      <a:r>
                        <a:rPr lang="es-ES" sz="1500" b="1" baseline="0" dirty="0"/>
                        <a:t>Ellos/Ellas          Ustedes</a:t>
                      </a:r>
                      <a:endParaRPr 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199708" y="104503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err="1"/>
                        <a:t>Sujeto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199708" y="2443455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199708" y="4828903"/>
          <a:ext cx="3915092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5092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posesivos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/>
        </p:nvGraphicFramePr>
        <p:xfrm>
          <a:off x="199708" y="2907098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me                        </a:t>
                      </a:r>
                      <a:r>
                        <a:rPr lang="en-US" sz="2500" dirty="0" err="1"/>
                        <a:t>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                 </a:t>
                      </a:r>
                      <a:r>
                        <a:rPr lang="en-US" sz="2500" dirty="0"/>
                        <a:t>Nos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/>
                        <a:t>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         </a:t>
                      </a:r>
                      <a:r>
                        <a:rPr lang="en-US" sz="2500" dirty="0" err="1"/>
                        <a:t>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   </a:t>
                      </a:r>
                      <a:r>
                        <a:rPr lang="en-US" sz="2500" baseline="0" dirty="0"/>
                        <a:t>Le</a:t>
                      </a:r>
                      <a:endParaRPr lang="en-US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    </a:t>
                      </a:r>
                      <a:r>
                        <a:rPr lang="en-US" sz="2500" dirty="0"/>
                        <a:t>Les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/>
        </p:nvGraphicFramePr>
        <p:xfrm>
          <a:off x="199708" y="5296171"/>
          <a:ext cx="3915092" cy="1592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7546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1957546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Mine   </a:t>
                      </a:r>
                      <a:r>
                        <a:rPr lang="en-US" sz="1900" b="1" dirty="0" err="1"/>
                        <a:t>Mío</a:t>
                      </a:r>
                      <a:r>
                        <a:rPr lang="en-US" sz="1900" b="1" dirty="0"/>
                        <a:t>/a(s)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Ours  </a:t>
                      </a:r>
                      <a:r>
                        <a:rPr lang="en-US" sz="1900" b="1" dirty="0" err="1"/>
                        <a:t>Nuestro</a:t>
                      </a:r>
                      <a:r>
                        <a:rPr lang="en-US" sz="1900" b="1" dirty="0"/>
                        <a:t>/a(s)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Yours  </a:t>
                      </a:r>
                      <a:r>
                        <a:rPr lang="en-US" sz="1900" b="1" dirty="0" err="1"/>
                        <a:t>Tuyo</a:t>
                      </a:r>
                      <a:r>
                        <a:rPr lang="en-US" sz="1900" b="1" dirty="0"/>
                        <a:t>/a(s)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Y’all’s</a:t>
                      </a:r>
                      <a:r>
                        <a:rPr lang="en-US" sz="1500" dirty="0"/>
                        <a:t>  </a:t>
                      </a:r>
                      <a:r>
                        <a:rPr lang="en-US" sz="1900" b="1" dirty="0" err="1"/>
                        <a:t>Vuestro</a:t>
                      </a:r>
                      <a:r>
                        <a:rPr lang="en-US" sz="1900" b="1" dirty="0"/>
                        <a:t>/a(s)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His/hers/yours (f)</a:t>
                      </a:r>
                    </a:p>
                    <a:p>
                      <a:r>
                        <a:rPr lang="es-ES" sz="1500" dirty="0"/>
                        <a:t>    </a:t>
                      </a:r>
                      <a:r>
                        <a:rPr lang="es-ES" sz="1700" b="1" dirty="0"/>
                        <a:t>Suyo/a(s)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Theirs/</a:t>
                      </a:r>
                      <a:r>
                        <a:rPr lang="en-US" sz="1500" dirty="0" err="1"/>
                        <a:t>y’all’s</a:t>
                      </a:r>
                      <a:r>
                        <a:rPr lang="en-US" sz="1500" dirty="0"/>
                        <a:t> (f)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/>
                        <a:t>Suyo/a(s)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7"/>
          <p:cNvGraphicFramePr>
            <a:graphicFrameLocks/>
          </p:cNvGraphicFramePr>
          <p:nvPr/>
        </p:nvGraphicFramePr>
        <p:xfrm>
          <a:off x="6848863" y="4828903"/>
          <a:ext cx="5157197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7197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Demostrativos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/>
        </p:nvGraphicFramePr>
        <p:xfrm>
          <a:off x="7170919" y="2439830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605996"/>
              </p:ext>
            </p:extLst>
          </p:nvPr>
        </p:nvGraphicFramePr>
        <p:xfrm>
          <a:off x="7192102" y="56852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Myself        </a:t>
                      </a:r>
                      <a:r>
                        <a:rPr lang="en-US" sz="2500" dirty="0">
                          <a:solidFill>
                            <a:srgbClr val="FF0000"/>
                          </a:solidFill>
                        </a:rPr>
                        <a:t>Me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Ourselves       </a:t>
                      </a:r>
                      <a:r>
                        <a:rPr lang="en-US" sz="2500" dirty="0">
                          <a:solidFill>
                            <a:srgbClr val="FF0000"/>
                          </a:solidFill>
                        </a:rPr>
                        <a:t>Nos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Yourself     </a:t>
                      </a:r>
                      <a:r>
                        <a:rPr lang="en-US" sz="2500" dirty="0" err="1">
                          <a:solidFill>
                            <a:srgbClr val="FF0000"/>
                          </a:solidFill>
                        </a:rPr>
                        <a:t>Te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Yourselves      </a:t>
                      </a:r>
                      <a:r>
                        <a:rPr lang="en-US" sz="2500" dirty="0" err="1">
                          <a:solidFill>
                            <a:srgbClr val="FF0000"/>
                          </a:solidFill>
                        </a:rPr>
                        <a:t>Os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himself/herself/yourself (f)</a:t>
                      </a:r>
                    </a:p>
                    <a:p>
                      <a:pPr algn="ctr"/>
                      <a:r>
                        <a:rPr lang="es-ES" sz="1700" b="1" dirty="0">
                          <a:solidFill>
                            <a:srgbClr val="FF0000"/>
                          </a:solidFill>
                        </a:rPr>
                        <a:t>Se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theirselves</a:t>
                      </a:r>
                      <a:r>
                        <a:rPr lang="en-US" sz="1400" dirty="0"/>
                        <a:t>/yourselves (f)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1" dirty="0">
                          <a:solidFill>
                            <a:srgbClr val="FF0000"/>
                          </a:solidFill>
                        </a:rPr>
                        <a:t>Se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8" name="Content Placeholder 7"/>
          <p:cNvGraphicFramePr>
            <a:graphicFrameLocks/>
          </p:cNvGraphicFramePr>
          <p:nvPr/>
        </p:nvGraphicFramePr>
        <p:xfrm>
          <a:off x="7192102" y="100944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Reflexivos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585413" y="5296171"/>
          <a:ext cx="641005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2011">
                  <a:extLst>
                    <a:ext uri="{9D8B030D-6E8A-4147-A177-3AD203B41FA5}">
                      <a16:colId xmlns:a16="http://schemas.microsoft.com/office/drawing/2014/main" xmlns="" val="1965200986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51736585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47348449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70598582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1946651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These 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That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Those 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06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427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440423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28475" y="391154"/>
            <a:ext cx="1169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Replaces the subject (person doing the action) in a sentence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60136" y="390816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Directly comes in front of the verb to reflect action back on the subject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086997" y="93421"/>
            <a:ext cx="10591" cy="50343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76405" y="2882159"/>
            <a:ext cx="1231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a direct object which answers the “what?” of a subject/verb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3074" y="2596471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Identifies to whom the action happens or to whom the direct object is going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5294231"/>
            <a:ext cx="1231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the item of possession in a sentence</a:t>
            </a:r>
          </a:p>
        </p:txBody>
      </p:sp>
      <p:graphicFrame>
        <p:nvGraphicFramePr>
          <p:cNvPr id="29" name="Content Placeholder 6"/>
          <p:cNvGraphicFramePr>
            <a:graphicFrameLocks/>
          </p:cNvGraphicFramePr>
          <p:nvPr/>
        </p:nvGraphicFramePr>
        <p:xfrm>
          <a:off x="7170919" y="289033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6108180" y="91729"/>
            <a:ext cx="6076405" cy="232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6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ile:Lightyellow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99708" y="571771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I                             </a:t>
                      </a:r>
                      <a:r>
                        <a:rPr lang="en-US" sz="2500" dirty="0" err="1"/>
                        <a:t>Yo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We      </a:t>
                      </a:r>
                      <a:r>
                        <a:rPr lang="en-US" sz="2500" dirty="0" err="1"/>
                        <a:t>Nosotros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/>
                        <a:t>Tú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</a:t>
                      </a:r>
                      <a:r>
                        <a:rPr lang="en-US" sz="2500" dirty="0" err="1"/>
                        <a:t>Vosotros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He</a:t>
                      </a:r>
                      <a:r>
                        <a:rPr lang="en-US" sz="1500" baseline="0" dirty="0"/>
                        <a:t>     she    you (formal)</a:t>
                      </a:r>
                    </a:p>
                    <a:p>
                      <a:r>
                        <a:rPr lang="es-ES" sz="1500" b="1" baseline="0" dirty="0"/>
                        <a:t>Él       Ella     Usted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They</a:t>
                      </a:r>
                      <a:r>
                        <a:rPr lang="en-US" sz="1500" baseline="0" dirty="0"/>
                        <a:t>                </a:t>
                      </a:r>
                      <a:r>
                        <a:rPr lang="en-US" sz="1500" baseline="0" dirty="0" err="1"/>
                        <a:t>y’all</a:t>
                      </a:r>
                      <a:r>
                        <a:rPr lang="en-US" sz="1500" baseline="0" dirty="0"/>
                        <a:t> (formal)</a:t>
                      </a:r>
                    </a:p>
                    <a:p>
                      <a:r>
                        <a:rPr lang="es-ES" sz="1500" b="1" baseline="0" dirty="0"/>
                        <a:t>Ellos/Ellas          Ustedes</a:t>
                      </a:r>
                      <a:endParaRPr 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199708" y="104503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err="1"/>
                        <a:t>Sujeto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199708" y="2443455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199708" y="4828903"/>
          <a:ext cx="3915092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5092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posesivos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/>
        </p:nvGraphicFramePr>
        <p:xfrm>
          <a:off x="199708" y="2907098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me                        </a:t>
                      </a:r>
                      <a:r>
                        <a:rPr lang="en-US" sz="2500" dirty="0" err="1"/>
                        <a:t>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                 </a:t>
                      </a:r>
                      <a:r>
                        <a:rPr lang="en-US" sz="2500" dirty="0"/>
                        <a:t>Nos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/>
                        <a:t>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         </a:t>
                      </a:r>
                      <a:r>
                        <a:rPr lang="en-US" sz="2500" dirty="0" err="1"/>
                        <a:t>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   </a:t>
                      </a:r>
                      <a:r>
                        <a:rPr lang="en-US" sz="2500" baseline="0" dirty="0"/>
                        <a:t>Le</a:t>
                      </a:r>
                      <a:endParaRPr lang="en-US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    </a:t>
                      </a:r>
                      <a:r>
                        <a:rPr lang="en-US" sz="2500" dirty="0"/>
                        <a:t>Les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/>
        </p:nvGraphicFramePr>
        <p:xfrm>
          <a:off x="199708" y="5296171"/>
          <a:ext cx="3915092" cy="1592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7546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1957546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Mine   </a:t>
                      </a:r>
                      <a:r>
                        <a:rPr lang="en-US" sz="1900" b="1" dirty="0" err="1"/>
                        <a:t>Mío</a:t>
                      </a:r>
                      <a:r>
                        <a:rPr lang="en-US" sz="1900" b="1" dirty="0"/>
                        <a:t>/a(s)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Ours  </a:t>
                      </a:r>
                      <a:r>
                        <a:rPr lang="en-US" sz="1900" b="1" dirty="0" err="1"/>
                        <a:t>Nuestro</a:t>
                      </a:r>
                      <a:r>
                        <a:rPr lang="en-US" sz="1900" b="1" dirty="0"/>
                        <a:t>/a(s)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Yours  </a:t>
                      </a:r>
                      <a:r>
                        <a:rPr lang="en-US" sz="1900" b="1" dirty="0" err="1"/>
                        <a:t>Tuyo</a:t>
                      </a:r>
                      <a:r>
                        <a:rPr lang="en-US" sz="1900" b="1" dirty="0"/>
                        <a:t>/a(s)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Y’all’s</a:t>
                      </a:r>
                      <a:r>
                        <a:rPr lang="en-US" sz="1500" dirty="0"/>
                        <a:t>  </a:t>
                      </a:r>
                      <a:r>
                        <a:rPr lang="en-US" sz="1900" b="1" dirty="0" err="1"/>
                        <a:t>Vuestro</a:t>
                      </a:r>
                      <a:r>
                        <a:rPr lang="en-US" sz="1900" b="1" dirty="0"/>
                        <a:t>/a(s)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His/hers/yours (f)</a:t>
                      </a:r>
                    </a:p>
                    <a:p>
                      <a:r>
                        <a:rPr lang="es-ES" sz="1500" dirty="0"/>
                        <a:t>    </a:t>
                      </a:r>
                      <a:r>
                        <a:rPr lang="es-ES" sz="1700" b="1" dirty="0"/>
                        <a:t>Suyo/a(s)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Theirs/</a:t>
                      </a:r>
                      <a:r>
                        <a:rPr lang="en-US" sz="1500" dirty="0" err="1"/>
                        <a:t>y’all’s</a:t>
                      </a:r>
                      <a:r>
                        <a:rPr lang="en-US" sz="1500" dirty="0"/>
                        <a:t> (f)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/>
                        <a:t>Suyo/a(s)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7"/>
          <p:cNvGraphicFramePr>
            <a:graphicFrameLocks/>
          </p:cNvGraphicFramePr>
          <p:nvPr/>
        </p:nvGraphicFramePr>
        <p:xfrm>
          <a:off x="6848863" y="4828903"/>
          <a:ext cx="5157197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7197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Demostrativos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/>
        </p:nvGraphicFramePr>
        <p:xfrm>
          <a:off x="7170919" y="2439830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7192102" y="56852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Myself        </a:t>
                      </a:r>
                      <a:r>
                        <a:rPr lang="en-US" sz="2500" dirty="0"/>
                        <a:t>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Ourselves       </a:t>
                      </a:r>
                      <a:r>
                        <a:rPr lang="en-US" sz="2500" dirty="0"/>
                        <a:t>Nos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Yourself     </a:t>
                      </a:r>
                      <a:r>
                        <a:rPr lang="en-US" sz="2500" dirty="0" err="1"/>
                        <a:t>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Yourselves      </a:t>
                      </a:r>
                      <a:r>
                        <a:rPr lang="en-US" sz="2500" dirty="0" err="1"/>
                        <a:t>Os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himself/herself/yourself (f)</a:t>
                      </a:r>
                    </a:p>
                    <a:p>
                      <a:pPr algn="ctr"/>
                      <a:r>
                        <a:rPr lang="es-ES" sz="1700" b="1" dirty="0"/>
                        <a:t>Se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theirselves</a:t>
                      </a:r>
                      <a:r>
                        <a:rPr lang="en-US" sz="1400" dirty="0"/>
                        <a:t>/yourselves (f)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1" dirty="0"/>
                        <a:t>Se</a:t>
                      </a:r>
                      <a:endParaRPr lang="en-US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8" name="Content Placeholder 7"/>
          <p:cNvGraphicFramePr>
            <a:graphicFrameLocks/>
          </p:cNvGraphicFramePr>
          <p:nvPr/>
        </p:nvGraphicFramePr>
        <p:xfrm>
          <a:off x="7192102" y="100944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Reflexivos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585413" y="5296171"/>
          <a:ext cx="641005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2011">
                  <a:extLst>
                    <a:ext uri="{9D8B030D-6E8A-4147-A177-3AD203B41FA5}">
                      <a16:colId xmlns:a16="http://schemas.microsoft.com/office/drawing/2014/main" xmlns="" val="1965200986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51736585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47348449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70598582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1946651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These 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That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Those 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06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427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440423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28475" y="391154"/>
            <a:ext cx="1169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Replaces the subject (person doing the action) in a sentence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60136" y="390816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Directly comes in front of the verb to reflect action back on the subject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086997" y="93421"/>
            <a:ext cx="10591" cy="50343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76405" y="2882159"/>
            <a:ext cx="1231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a direct object which answers the “what?” of a subject/verb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3074" y="2596471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Identifies to whom the action happens or to whom the direct object is going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5294231"/>
            <a:ext cx="1231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the item of possession in a sentence</a:t>
            </a:r>
          </a:p>
        </p:txBody>
      </p:sp>
      <p:graphicFrame>
        <p:nvGraphicFramePr>
          <p:cNvPr id="2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510302"/>
              </p:ext>
            </p:extLst>
          </p:nvPr>
        </p:nvGraphicFramePr>
        <p:xfrm>
          <a:off x="7170919" y="289033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me                        </a:t>
                      </a:r>
                      <a:r>
                        <a:rPr lang="en-US" sz="2500" dirty="0" err="1">
                          <a:solidFill>
                            <a:srgbClr val="FF0000"/>
                          </a:solidFill>
                        </a:rPr>
                        <a:t>Me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                 </a:t>
                      </a:r>
                      <a:r>
                        <a:rPr lang="en-US" sz="2500" dirty="0">
                          <a:solidFill>
                            <a:srgbClr val="FF0000"/>
                          </a:solidFill>
                        </a:rPr>
                        <a:t>Nos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>
                          <a:solidFill>
                            <a:srgbClr val="FF0000"/>
                          </a:solidFill>
                        </a:rPr>
                        <a:t>Te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         </a:t>
                      </a:r>
                      <a:r>
                        <a:rPr lang="en-US" sz="2500" dirty="0" err="1">
                          <a:solidFill>
                            <a:srgbClr val="FF0000"/>
                          </a:solidFill>
                        </a:rPr>
                        <a:t>Os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  </a:t>
                      </a:r>
                      <a:r>
                        <a:rPr lang="en-US" sz="2500" baseline="0" dirty="0">
                          <a:solidFill>
                            <a:srgbClr val="FF0000"/>
                          </a:solidFill>
                        </a:rPr>
                        <a:t>Lo/La</a:t>
                      </a:r>
                      <a:endParaRPr lang="en-US" sz="150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    </a:t>
                      </a:r>
                      <a:r>
                        <a:rPr lang="en-US" sz="2500" dirty="0">
                          <a:solidFill>
                            <a:srgbClr val="FF0000"/>
                          </a:solidFill>
                        </a:rPr>
                        <a:t>Los/Las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6115596" y="2351968"/>
            <a:ext cx="5973624" cy="23220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7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ile:Lightyellow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99708" y="571771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I                             </a:t>
                      </a:r>
                      <a:r>
                        <a:rPr lang="en-US" sz="2500" dirty="0" err="1"/>
                        <a:t>Yo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We      </a:t>
                      </a:r>
                      <a:r>
                        <a:rPr lang="en-US" sz="2500" dirty="0" err="1"/>
                        <a:t>Nosotros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/>
                        <a:t>Tú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</a:t>
                      </a:r>
                      <a:r>
                        <a:rPr lang="en-US" sz="2500" dirty="0" err="1"/>
                        <a:t>Vosotros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He</a:t>
                      </a:r>
                      <a:r>
                        <a:rPr lang="en-US" sz="1500" baseline="0" dirty="0"/>
                        <a:t>     she    you (formal)</a:t>
                      </a:r>
                    </a:p>
                    <a:p>
                      <a:r>
                        <a:rPr lang="es-ES" sz="1500" b="1" baseline="0" dirty="0"/>
                        <a:t>Él       Ella     Usted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They</a:t>
                      </a:r>
                      <a:r>
                        <a:rPr lang="en-US" sz="1500" baseline="0" dirty="0"/>
                        <a:t>                </a:t>
                      </a:r>
                      <a:r>
                        <a:rPr lang="en-US" sz="1500" baseline="0" dirty="0" err="1"/>
                        <a:t>y’all</a:t>
                      </a:r>
                      <a:r>
                        <a:rPr lang="en-US" sz="1500" baseline="0" dirty="0"/>
                        <a:t> (formal)</a:t>
                      </a:r>
                    </a:p>
                    <a:p>
                      <a:r>
                        <a:rPr lang="es-ES" sz="1500" b="1" baseline="0" dirty="0"/>
                        <a:t>Ellos/Ellas          Ustedes</a:t>
                      </a:r>
                      <a:endParaRPr 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199708" y="104503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err="1"/>
                        <a:t>Sujeto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199708" y="2443455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199708" y="4828903"/>
          <a:ext cx="3915092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5092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posesivos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/>
        </p:nvGraphicFramePr>
        <p:xfrm>
          <a:off x="199708" y="2907098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me                        </a:t>
                      </a:r>
                      <a:r>
                        <a:rPr lang="en-US" sz="2500" dirty="0" err="1"/>
                        <a:t>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                 </a:t>
                      </a:r>
                      <a:r>
                        <a:rPr lang="en-US" sz="2500" dirty="0"/>
                        <a:t>Nos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/>
                        <a:t>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         </a:t>
                      </a:r>
                      <a:r>
                        <a:rPr lang="en-US" sz="2500" dirty="0" err="1"/>
                        <a:t>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   </a:t>
                      </a:r>
                      <a:r>
                        <a:rPr lang="en-US" sz="2500" baseline="0" dirty="0"/>
                        <a:t>Le</a:t>
                      </a:r>
                      <a:endParaRPr lang="en-US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    </a:t>
                      </a:r>
                      <a:r>
                        <a:rPr lang="en-US" sz="2500" dirty="0"/>
                        <a:t>Les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/>
        </p:nvGraphicFramePr>
        <p:xfrm>
          <a:off x="199708" y="5296171"/>
          <a:ext cx="3915092" cy="1592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7546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1957546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Mine   </a:t>
                      </a:r>
                      <a:r>
                        <a:rPr lang="en-US" sz="1900" b="1" dirty="0" err="1"/>
                        <a:t>Mío</a:t>
                      </a:r>
                      <a:r>
                        <a:rPr lang="en-US" sz="1900" b="1" dirty="0"/>
                        <a:t>/a(s)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Ours  </a:t>
                      </a:r>
                      <a:r>
                        <a:rPr lang="en-US" sz="1900" b="1" dirty="0" err="1"/>
                        <a:t>Nuestro</a:t>
                      </a:r>
                      <a:r>
                        <a:rPr lang="en-US" sz="1900" b="1" dirty="0"/>
                        <a:t>/a(s)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Yours  </a:t>
                      </a:r>
                      <a:r>
                        <a:rPr lang="en-US" sz="1900" b="1" dirty="0" err="1"/>
                        <a:t>Tuyo</a:t>
                      </a:r>
                      <a:r>
                        <a:rPr lang="en-US" sz="1900" b="1" dirty="0"/>
                        <a:t>/a(s)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Y’all’s</a:t>
                      </a:r>
                      <a:r>
                        <a:rPr lang="en-US" sz="1500" dirty="0"/>
                        <a:t>  </a:t>
                      </a:r>
                      <a:r>
                        <a:rPr lang="en-US" sz="1900" b="1" dirty="0" err="1"/>
                        <a:t>Vuestro</a:t>
                      </a:r>
                      <a:r>
                        <a:rPr lang="en-US" sz="1900" b="1" dirty="0"/>
                        <a:t>/a(s)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His/hers/yours (f)</a:t>
                      </a:r>
                    </a:p>
                    <a:p>
                      <a:r>
                        <a:rPr lang="es-ES" sz="1500" dirty="0"/>
                        <a:t>    </a:t>
                      </a:r>
                      <a:r>
                        <a:rPr lang="es-ES" sz="1700" b="1" dirty="0"/>
                        <a:t>Suyo/a(s)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Theirs/</a:t>
                      </a:r>
                      <a:r>
                        <a:rPr lang="en-US" sz="1500" dirty="0" err="1"/>
                        <a:t>y’all’s</a:t>
                      </a:r>
                      <a:r>
                        <a:rPr lang="en-US" sz="1500" dirty="0"/>
                        <a:t> (f)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/>
                        <a:t>Suyo/a(s)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7"/>
          <p:cNvGraphicFramePr>
            <a:graphicFrameLocks/>
          </p:cNvGraphicFramePr>
          <p:nvPr/>
        </p:nvGraphicFramePr>
        <p:xfrm>
          <a:off x="6848863" y="4828903"/>
          <a:ext cx="5157197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7197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Demostrativos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/>
        </p:nvGraphicFramePr>
        <p:xfrm>
          <a:off x="7170919" y="2439830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7192102" y="56852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Myself        </a:t>
                      </a:r>
                      <a:r>
                        <a:rPr lang="en-US" sz="2500" dirty="0"/>
                        <a:t>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Ourselves       </a:t>
                      </a:r>
                      <a:r>
                        <a:rPr lang="en-US" sz="2500" dirty="0"/>
                        <a:t>Nos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Yourself     </a:t>
                      </a:r>
                      <a:r>
                        <a:rPr lang="en-US" sz="2500" dirty="0" err="1"/>
                        <a:t>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Yourselves      </a:t>
                      </a:r>
                      <a:r>
                        <a:rPr lang="en-US" sz="2500" dirty="0" err="1"/>
                        <a:t>Os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himself/herself/yourself (f)</a:t>
                      </a:r>
                    </a:p>
                    <a:p>
                      <a:pPr algn="ctr"/>
                      <a:r>
                        <a:rPr lang="es-ES" sz="1700" b="1" dirty="0"/>
                        <a:t>Se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theirselves</a:t>
                      </a:r>
                      <a:r>
                        <a:rPr lang="en-US" sz="1400" dirty="0"/>
                        <a:t>/yourselves (f)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1" dirty="0"/>
                        <a:t>Se</a:t>
                      </a:r>
                      <a:endParaRPr lang="en-US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8" name="Content Placeholder 7"/>
          <p:cNvGraphicFramePr>
            <a:graphicFrameLocks/>
          </p:cNvGraphicFramePr>
          <p:nvPr/>
        </p:nvGraphicFramePr>
        <p:xfrm>
          <a:off x="7192102" y="100944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Reflexivos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919101"/>
              </p:ext>
            </p:extLst>
          </p:nvPr>
        </p:nvGraphicFramePr>
        <p:xfrm>
          <a:off x="5585413" y="5296171"/>
          <a:ext cx="641005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2011">
                  <a:extLst>
                    <a:ext uri="{9D8B030D-6E8A-4147-A177-3AD203B41FA5}">
                      <a16:colId xmlns:a16="http://schemas.microsoft.com/office/drawing/2014/main" xmlns="" val="1965200986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51736585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47348449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70598582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1946651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These 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That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Those 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06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este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estos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ese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esos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427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esta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estas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esa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FF0000"/>
                          </a:solidFill>
                        </a:rPr>
                        <a:t>esas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440423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28475" y="391154"/>
            <a:ext cx="1169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Replaces the subject (person doing the action) in a sentence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60136" y="390816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Directly comes in front of the verb to reflect action back on the subject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086997" y="93421"/>
            <a:ext cx="10591" cy="50343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76405" y="2882159"/>
            <a:ext cx="1231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a direct object which answers the “what?” of a subject/verb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3074" y="2596471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Identifies to whom the action happens or to whom the direct object is going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5294231"/>
            <a:ext cx="1231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the item of possession in a sentence</a:t>
            </a:r>
          </a:p>
        </p:txBody>
      </p:sp>
      <p:graphicFrame>
        <p:nvGraphicFramePr>
          <p:cNvPr id="29" name="Content Placeholder 6"/>
          <p:cNvGraphicFramePr>
            <a:graphicFrameLocks/>
          </p:cNvGraphicFramePr>
          <p:nvPr/>
        </p:nvGraphicFramePr>
        <p:xfrm>
          <a:off x="7170919" y="289033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me                        </a:t>
                      </a:r>
                      <a:r>
                        <a:rPr lang="en-US" sz="2500" dirty="0" err="1"/>
                        <a:t>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                 </a:t>
                      </a:r>
                      <a:r>
                        <a:rPr lang="en-US" sz="2500" dirty="0"/>
                        <a:t>Nos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/>
                        <a:t>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         </a:t>
                      </a:r>
                      <a:r>
                        <a:rPr lang="en-US" sz="2500" dirty="0" err="1"/>
                        <a:t>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  </a:t>
                      </a:r>
                      <a:r>
                        <a:rPr lang="en-US" sz="2500" baseline="0" dirty="0"/>
                        <a:t>Lo/La</a:t>
                      </a:r>
                      <a:endParaRPr lang="en-US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    </a:t>
                      </a:r>
                      <a:r>
                        <a:rPr lang="en-US" sz="2500" dirty="0"/>
                        <a:t>Los/Las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5475891" y="4699399"/>
            <a:ext cx="6716110" cy="20179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9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ile:Lightyellow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99708" y="571771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I                             </a:t>
                      </a:r>
                      <a:r>
                        <a:rPr lang="en-US" sz="2500" dirty="0" err="1"/>
                        <a:t>Yo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We      </a:t>
                      </a:r>
                      <a:r>
                        <a:rPr lang="en-US" sz="2500" dirty="0" err="1"/>
                        <a:t>Nosotros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/>
                        <a:t>Tú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</a:t>
                      </a:r>
                      <a:r>
                        <a:rPr lang="en-US" sz="2500" dirty="0" err="1"/>
                        <a:t>Vosotros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He</a:t>
                      </a:r>
                      <a:r>
                        <a:rPr lang="en-US" sz="1500" baseline="0" dirty="0"/>
                        <a:t>     she    you (formal)</a:t>
                      </a:r>
                    </a:p>
                    <a:p>
                      <a:r>
                        <a:rPr lang="es-ES" sz="1500" b="1" baseline="0" dirty="0"/>
                        <a:t>Él       Ella     Usted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They</a:t>
                      </a:r>
                      <a:r>
                        <a:rPr lang="en-US" sz="1500" baseline="0" dirty="0"/>
                        <a:t>                </a:t>
                      </a:r>
                      <a:r>
                        <a:rPr lang="en-US" sz="1500" baseline="0" dirty="0" err="1"/>
                        <a:t>y’all</a:t>
                      </a:r>
                      <a:r>
                        <a:rPr lang="en-US" sz="1500" baseline="0" dirty="0"/>
                        <a:t> (formal)</a:t>
                      </a:r>
                    </a:p>
                    <a:p>
                      <a:r>
                        <a:rPr lang="es-ES" sz="1500" b="1" baseline="0" dirty="0"/>
                        <a:t>Ellos/Ellas          Ustedes</a:t>
                      </a:r>
                      <a:endParaRPr 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199708" y="104503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err="1"/>
                        <a:t>Sujeto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199708" y="2443455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199708" y="4828903"/>
          <a:ext cx="3915092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5092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posesivos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/>
        </p:nvGraphicFramePr>
        <p:xfrm>
          <a:off x="199708" y="2907098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me                        </a:t>
                      </a:r>
                      <a:r>
                        <a:rPr lang="en-US" sz="2500" dirty="0" err="1"/>
                        <a:t>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                 </a:t>
                      </a:r>
                      <a:r>
                        <a:rPr lang="en-US" sz="2500" dirty="0"/>
                        <a:t>Nos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/>
                        <a:t>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         </a:t>
                      </a:r>
                      <a:r>
                        <a:rPr lang="en-US" sz="2500" dirty="0" err="1"/>
                        <a:t>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   </a:t>
                      </a:r>
                      <a:r>
                        <a:rPr lang="en-US" sz="2500" baseline="0" dirty="0"/>
                        <a:t>Le</a:t>
                      </a:r>
                      <a:endParaRPr lang="en-US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    </a:t>
                      </a:r>
                      <a:r>
                        <a:rPr lang="en-US" sz="2500" dirty="0"/>
                        <a:t>Les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/>
        </p:nvGraphicFramePr>
        <p:xfrm>
          <a:off x="199708" y="5296171"/>
          <a:ext cx="3915092" cy="1592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7546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1957546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Mine   </a:t>
                      </a:r>
                      <a:r>
                        <a:rPr lang="en-US" sz="1900" b="1" dirty="0" err="1"/>
                        <a:t>Mío</a:t>
                      </a:r>
                      <a:r>
                        <a:rPr lang="en-US" sz="1900" b="1" dirty="0"/>
                        <a:t>/a(s)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Ours  </a:t>
                      </a:r>
                      <a:r>
                        <a:rPr lang="en-US" sz="1900" b="1" dirty="0" err="1"/>
                        <a:t>Nuestro</a:t>
                      </a:r>
                      <a:r>
                        <a:rPr lang="en-US" sz="1900" b="1" dirty="0"/>
                        <a:t>/a(s)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Yours  </a:t>
                      </a:r>
                      <a:r>
                        <a:rPr lang="en-US" sz="1900" b="1" dirty="0" err="1"/>
                        <a:t>Tuyo</a:t>
                      </a:r>
                      <a:r>
                        <a:rPr lang="en-US" sz="1900" b="1" dirty="0"/>
                        <a:t>/a(s)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Y’all’s</a:t>
                      </a:r>
                      <a:r>
                        <a:rPr lang="en-US" sz="1500" dirty="0"/>
                        <a:t>  </a:t>
                      </a:r>
                      <a:r>
                        <a:rPr lang="en-US" sz="1900" b="1" dirty="0" err="1"/>
                        <a:t>Vuestro</a:t>
                      </a:r>
                      <a:r>
                        <a:rPr lang="en-US" sz="1900" b="1" dirty="0"/>
                        <a:t>/a(s)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His/hers/yours (f)</a:t>
                      </a:r>
                    </a:p>
                    <a:p>
                      <a:r>
                        <a:rPr lang="es-ES" sz="1500" dirty="0"/>
                        <a:t>    </a:t>
                      </a:r>
                      <a:r>
                        <a:rPr lang="es-ES" sz="1700" b="1" dirty="0"/>
                        <a:t>Suyo/a(s)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Theirs/</a:t>
                      </a:r>
                      <a:r>
                        <a:rPr lang="en-US" sz="1500" dirty="0" err="1"/>
                        <a:t>y’all’s</a:t>
                      </a:r>
                      <a:r>
                        <a:rPr lang="en-US" sz="1500" dirty="0"/>
                        <a:t> (f)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/>
                        <a:t>Suyo/a(s)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7"/>
          <p:cNvGraphicFramePr>
            <a:graphicFrameLocks/>
          </p:cNvGraphicFramePr>
          <p:nvPr/>
        </p:nvGraphicFramePr>
        <p:xfrm>
          <a:off x="6848863" y="4828903"/>
          <a:ext cx="5157197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7197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Demostrativos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/>
        </p:nvGraphicFramePr>
        <p:xfrm>
          <a:off x="7170919" y="2439830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7192102" y="56852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Myself        </a:t>
                      </a:r>
                      <a:r>
                        <a:rPr lang="en-US" sz="2500" dirty="0"/>
                        <a:t>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Ourselves       </a:t>
                      </a:r>
                      <a:r>
                        <a:rPr lang="en-US" sz="2500" dirty="0"/>
                        <a:t>Nos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Yourself     </a:t>
                      </a:r>
                      <a:r>
                        <a:rPr lang="en-US" sz="2500" dirty="0" err="1"/>
                        <a:t>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Yourselves      </a:t>
                      </a:r>
                      <a:r>
                        <a:rPr lang="en-US" sz="2500" dirty="0" err="1"/>
                        <a:t>Os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himself/herself/yourself (f)</a:t>
                      </a:r>
                    </a:p>
                    <a:p>
                      <a:pPr algn="ctr"/>
                      <a:r>
                        <a:rPr lang="es-ES" sz="1700" b="1" dirty="0"/>
                        <a:t>Se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theirselves</a:t>
                      </a:r>
                      <a:r>
                        <a:rPr lang="en-US" sz="1400" dirty="0"/>
                        <a:t>/yourselves (f)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1" dirty="0"/>
                        <a:t>Se</a:t>
                      </a:r>
                      <a:endParaRPr lang="en-US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8" name="Content Placeholder 7"/>
          <p:cNvGraphicFramePr>
            <a:graphicFrameLocks/>
          </p:cNvGraphicFramePr>
          <p:nvPr/>
        </p:nvGraphicFramePr>
        <p:xfrm>
          <a:off x="7192102" y="100944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Reflexivos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13580"/>
              </p:ext>
            </p:extLst>
          </p:nvPr>
        </p:nvGraphicFramePr>
        <p:xfrm>
          <a:off x="5585413" y="5296171"/>
          <a:ext cx="641005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2011">
                  <a:extLst>
                    <a:ext uri="{9D8B030D-6E8A-4147-A177-3AD203B41FA5}">
                      <a16:colId xmlns:a16="http://schemas.microsoft.com/office/drawing/2014/main" xmlns="" val="1965200986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51736585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47348449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70598582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1946651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These 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That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Those 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06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este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estos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esos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427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esta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estas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esa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esas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440423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28475" y="391154"/>
            <a:ext cx="1169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Replaces the subject (person doing the action) in a sentence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60136" y="390816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Directly comes in front of the verb to reflect action back on the subject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086997" y="93421"/>
            <a:ext cx="10591" cy="50343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76405" y="2882159"/>
            <a:ext cx="1231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a direct object which answers the “what?” of a subject/verb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3074" y="2596471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Identifies to whom the action happens or to whom the direct object is going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5294231"/>
            <a:ext cx="1231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the item of possession in a sentence</a:t>
            </a:r>
          </a:p>
        </p:txBody>
      </p:sp>
      <p:graphicFrame>
        <p:nvGraphicFramePr>
          <p:cNvPr id="29" name="Content Placeholder 6"/>
          <p:cNvGraphicFramePr>
            <a:graphicFrameLocks/>
          </p:cNvGraphicFramePr>
          <p:nvPr/>
        </p:nvGraphicFramePr>
        <p:xfrm>
          <a:off x="7170919" y="289033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me                        </a:t>
                      </a:r>
                      <a:r>
                        <a:rPr lang="en-US" sz="2500" dirty="0" err="1"/>
                        <a:t>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                 </a:t>
                      </a:r>
                      <a:r>
                        <a:rPr lang="en-US" sz="2500" dirty="0"/>
                        <a:t>Nos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/>
                        <a:t>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         </a:t>
                      </a:r>
                      <a:r>
                        <a:rPr lang="en-US" sz="2500" dirty="0" err="1"/>
                        <a:t>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  </a:t>
                      </a:r>
                      <a:r>
                        <a:rPr lang="en-US" sz="2500" baseline="0" dirty="0"/>
                        <a:t>Lo/La</a:t>
                      </a:r>
                      <a:endParaRPr lang="en-US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    </a:t>
                      </a:r>
                      <a:r>
                        <a:rPr lang="en-US" sz="2500" dirty="0"/>
                        <a:t>Los/Las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199707" y="2876620"/>
            <a:ext cx="4828767" cy="12169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229567" y="549704"/>
            <a:ext cx="4828767" cy="12169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192102" y="2839883"/>
            <a:ext cx="4828767" cy="12169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77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ile:Lightyellow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99708" y="571771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I                             </a:t>
                      </a:r>
                      <a:r>
                        <a:rPr lang="en-US" sz="2500" dirty="0" err="1"/>
                        <a:t>Yo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We      </a:t>
                      </a:r>
                      <a:r>
                        <a:rPr lang="en-US" sz="2500" dirty="0" err="1"/>
                        <a:t>Nosotros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/>
                        <a:t>Tú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</a:t>
                      </a:r>
                      <a:r>
                        <a:rPr lang="en-US" sz="2500" dirty="0" err="1"/>
                        <a:t>Vosotros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He</a:t>
                      </a:r>
                      <a:r>
                        <a:rPr lang="en-US" sz="1500" baseline="0" dirty="0"/>
                        <a:t>     she    you (formal)</a:t>
                      </a:r>
                    </a:p>
                    <a:p>
                      <a:r>
                        <a:rPr lang="es-ES" sz="1500" b="1" baseline="0" dirty="0"/>
                        <a:t>Él       Ella     Usted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They</a:t>
                      </a:r>
                      <a:r>
                        <a:rPr lang="en-US" sz="1500" baseline="0" dirty="0"/>
                        <a:t>                </a:t>
                      </a:r>
                      <a:r>
                        <a:rPr lang="en-US" sz="1500" baseline="0" dirty="0" err="1"/>
                        <a:t>y’all</a:t>
                      </a:r>
                      <a:r>
                        <a:rPr lang="en-US" sz="1500" baseline="0" dirty="0"/>
                        <a:t> (formal)</a:t>
                      </a:r>
                    </a:p>
                    <a:p>
                      <a:r>
                        <a:rPr lang="es-ES" sz="1500" b="1" baseline="0" dirty="0"/>
                        <a:t>Ellos/Ellas          Ustedes</a:t>
                      </a:r>
                      <a:endParaRPr 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199708" y="104503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err="1"/>
                        <a:t>Sujeto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199708" y="2443455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199708" y="4828903"/>
          <a:ext cx="3915092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5092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posesivos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/>
        </p:nvGraphicFramePr>
        <p:xfrm>
          <a:off x="199708" y="2907098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me                        </a:t>
                      </a:r>
                      <a:r>
                        <a:rPr lang="en-US" sz="2500" dirty="0" err="1"/>
                        <a:t>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                 </a:t>
                      </a:r>
                      <a:r>
                        <a:rPr lang="en-US" sz="2500" dirty="0"/>
                        <a:t>Nos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/>
                        <a:t>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         </a:t>
                      </a:r>
                      <a:r>
                        <a:rPr lang="en-US" sz="2500" dirty="0" err="1"/>
                        <a:t>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   </a:t>
                      </a:r>
                      <a:r>
                        <a:rPr lang="en-US" sz="2500" baseline="0" dirty="0"/>
                        <a:t>Le</a:t>
                      </a:r>
                      <a:endParaRPr lang="en-US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    </a:t>
                      </a:r>
                      <a:r>
                        <a:rPr lang="en-US" sz="2500" dirty="0"/>
                        <a:t>Les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/>
        </p:nvGraphicFramePr>
        <p:xfrm>
          <a:off x="199708" y="5296171"/>
          <a:ext cx="3915092" cy="1592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7546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1957546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Mine   </a:t>
                      </a:r>
                      <a:r>
                        <a:rPr lang="en-US" sz="1900" b="1" dirty="0" err="1"/>
                        <a:t>Mío</a:t>
                      </a:r>
                      <a:r>
                        <a:rPr lang="en-US" sz="1900" b="1" dirty="0"/>
                        <a:t>/a(s)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Ours  </a:t>
                      </a:r>
                      <a:r>
                        <a:rPr lang="en-US" sz="1900" b="1" dirty="0" err="1"/>
                        <a:t>Nuestro</a:t>
                      </a:r>
                      <a:r>
                        <a:rPr lang="en-US" sz="1900" b="1" dirty="0"/>
                        <a:t>/a(s)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Yours  </a:t>
                      </a:r>
                      <a:r>
                        <a:rPr lang="en-US" sz="1900" b="1" dirty="0" err="1"/>
                        <a:t>Tuyo</a:t>
                      </a:r>
                      <a:r>
                        <a:rPr lang="en-US" sz="1900" b="1" dirty="0"/>
                        <a:t>/a(s)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Y’all’s</a:t>
                      </a:r>
                      <a:r>
                        <a:rPr lang="en-US" sz="1500" dirty="0"/>
                        <a:t>  </a:t>
                      </a:r>
                      <a:r>
                        <a:rPr lang="en-US" sz="1900" b="1" dirty="0" err="1"/>
                        <a:t>Vuestro</a:t>
                      </a:r>
                      <a:r>
                        <a:rPr lang="en-US" sz="1900" b="1" dirty="0"/>
                        <a:t>/a(s)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His/hers/yours (f)</a:t>
                      </a:r>
                    </a:p>
                    <a:p>
                      <a:r>
                        <a:rPr lang="es-ES" sz="1500" dirty="0"/>
                        <a:t>    </a:t>
                      </a:r>
                      <a:r>
                        <a:rPr lang="es-ES" sz="1700" b="1" dirty="0"/>
                        <a:t>Suyo/a(s)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Theirs/</a:t>
                      </a:r>
                      <a:r>
                        <a:rPr lang="en-US" sz="1500" dirty="0" err="1"/>
                        <a:t>y’all’s</a:t>
                      </a:r>
                      <a:r>
                        <a:rPr lang="en-US" sz="1500" dirty="0"/>
                        <a:t> (f)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/>
                        <a:t>Suyo/a(s)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7"/>
          <p:cNvGraphicFramePr>
            <a:graphicFrameLocks/>
          </p:cNvGraphicFramePr>
          <p:nvPr/>
        </p:nvGraphicFramePr>
        <p:xfrm>
          <a:off x="6848863" y="4828903"/>
          <a:ext cx="5157197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7197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Demostrativos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/>
        </p:nvGraphicFramePr>
        <p:xfrm>
          <a:off x="7170919" y="2439830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7192102" y="56852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Myself        </a:t>
                      </a:r>
                      <a:r>
                        <a:rPr lang="en-US" sz="2500" dirty="0"/>
                        <a:t>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Ourselves       </a:t>
                      </a:r>
                      <a:r>
                        <a:rPr lang="en-US" sz="2500" dirty="0"/>
                        <a:t>Nos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Yourself     </a:t>
                      </a:r>
                      <a:r>
                        <a:rPr lang="en-US" sz="2500" dirty="0" err="1"/>
                        <a:t>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Yourselves      </a:t>
                      </a:r>
                      <a:r>
                        <a:rPr lang="en-US" sz="2500" dirty="0" err="1"/>
                        <a:t>Os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himself/herself/yourself (f)</a:t>
                      </a:r>
                    </a:p>
                    <a:p>
                      <a:pPr algn="ctr"/>
                      <a:r>
                        <a:rPr lang="es-ES" sz="1700" b="1" dirty="0"/>
                        <a:t>Se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theirselves</a:t>
                      </a:r>
                      <a:r>
                        <a:rPr lang="en-US" sz="1400" dirty="0"/>
                        <a:t>/yourselves (f)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 b="1" dirty="0"/>
                        <a:t>Se</a:t>
                      </a:r>
                      <a:endParaRPr lang="en-US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8" name="Content Placeholder 7"/>
          <p:cNvGraphicFramePr>
            <a:graphicFrameLocks/>
          </p:cNvGraphicFramePr>
          <p:nvPr/>
        </p:nvGraphicFramePr>
        <p:xfrm>
          <a:off x="7192102" y="100944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Reflexivos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585413" y="5296171"/>
          <a:ext cx="641005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2011">
                  <a:extLst>
                    <a:ext uri="{9D8B030D-6E8A-4147-A177-3AD203B41FA5}">
                      <a16:colId xmlns:a16="http://schemas.microsoft.com/office/drawing/2014/main" xmlns="" val="1965200986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51736585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47348449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70598582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1946651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These 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That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Those 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06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este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estos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esos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427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esta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estas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esa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esas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440423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28475" y="391154"/>
            <a:ext cx="1169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Replaces the subject (person doing the action) in a sentence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60136" y="390816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Directly comes in front of the verb to reflect action back on the subject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086997" y="93421"/>
            <a:ext cx="10591" cy="50343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76405" y="2882159"/>
            <a:ext cx="1231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a direct object which answers the “what?” of a subject/verb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3074" y="2596471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Identifies to whom the action happens or to whom the direct object is going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5294231"/>
            <a:ext cx="1231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the item of possession in a sentence</a:t>
            </a:r>
          </a:p>
        </p:txBody>
      </p:sp>
      <p:graphicFrame>
        <p:nvGraphicFramePr>
          <p:cNvPr id="29" name="Content Placeholder 6"/>
          <p:cNvGraphicFramePr>
            <a:graphicFrameLocks/>
          </p:cNvGraphicFramePr>
          <p:nvPr/>
        </p:nvGraphicFramePr>
        <p:xfrm>
          <a:off x="7170919" y="289033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me                        </a:t>
                      </a:r>
                      <a:r>
                        <a:rPr lang="en-US" sz="2500" dirty="0" err="1"/>
                        <a:t>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                 </a:t>
                      </a:r>
                      <a:r>
                        <a:rPr lang="en-US" sz="2500" dirty="0"/>
                        <a:t>Nos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/>
                        <a:t>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         </a:t>
                      </a:r>
                      <a:r>
                        <a:rPr lang="en-US" sz="2500" dirty="0" err="1"/>
                        <a:t>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  </a:t>
                      </a:r>
                      <a:r>
                        <a:rPr lang="en-US" sz="2500" baseline="0" dirty="0"/>
                        <a:t>Lo/La</a:t>
                      </a:r>
                      <a:endParaRPr lang="en-US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    </a:t>
                      </a:r>
                      <a:r>
                        <a:rPr lang="en-US" sz="2500" dirty="0"/>
                        <a:t>Los/Las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sp>
        <p:nvSpPr>
          <p:cNvPr id="26" name="Rounded Rectangle 25"/>
          <p:cNvSpPr/>
          <p:nvPr/>
        </p:nvSpPr>
        <p:spPr>
          <a:xfrm>
            <a:off x="169011" y="4124718"/>
            <a:ext cx="4828767" cy="5490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7237390" y="1690854"/>
            <a:ext cx="4828767" cy="6647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192102" y="4029740"/>
            <a:ext cx="4828767" cy="6221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103628" y="4359487"/>
            <a:ext cx="1956391" cy="81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6076405" y="2145963"/>
            <a:ext cx="2121297" cy="21830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93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7583"/>
          </a:xfrm>
        </p:spPr>
        <p:txBody>
          <a:bodyPr/>
          <a:lstStyle/>
          <a:p>
            <a:r>
              <a:rPr lang="es-ES" dirty="0" smtClean="0"/>
              <a:t>Para repasar, vamos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2886"/>
            <a:ext cx="10419008" cy="5003442"/>
          </a:xfrm>
        </p:spPr>
        <p:txBody>
          <a:bodyPr/>
          <a:lstStyle/>
          <a:p>
            <a:r>
              <a:rPr lang="en-US" dirty="0" err="1" smtClean="0"/>
              <a:t>Repasar</a:t>
            </a:r>
            <a:r>
              <a:rPr lang="en-US" dirty="0" smtClean="0"/>
              <a:t> </a:t>
            </a:r>
            <a:r>
              <a:rPr lang="en-US" dirty="0" err="1" smtClean="0"/>
              <a:t>Espa</a:t>
            </a:r>
            <a:r>
              <a:rPr lang="es-ES" dirty="0" err="1" smtClean="0"/>
              <a:t>ñol</a:t>
            </a:r>
            <a:r>
              <a:rPr lang="es-ES" dirty="0" smtClean="0"/>
              <a:t> 1 y 2</a:t>
            </a:r>
            <a:endParaRPr lang="en-US" dirty="0"/>
          </a:p>
          <a:p>
            <a:pPr lvl="1"/>
            <a:r>
              <a:rPr lang="en-US" dirty="0" err="1"/>
              <a:t>Sustantivos</a:t>
            </a:r>
            <a:r>
              <a:rPr lang="en-US" dirty="0"/>
              <a:t> y </a:t>
            </a:r>
            <a:r>
              <a:rPr lang="en-US" dirty="0" err="1"/>
              <a:t>adjetivos</a:t>
            </a:r>
            <a:endParaRPr lang="en-US" dirty="0"/>
          </a:p>
          <a:p>
            <a:pPr lvl="1"/>
            <a:r>
              <a:rPr lang="en-US" dirty="0" err="1"/>
              <a:t>Pronombres</a:t>
            </a:r>
            <a:endParaRPr lang="en-US" dirty="0"/>
          </a:p>
          <a:p>
            <a:pPr lvl="1"/>
            <a:r>
              <a:rPr lang="en-US" dirty="0" err="1"/>
              <a:t>Conjugación</a:t>
            </a:r>
            <a:endParaRPr lang="en-US" dirty="0"/>
          </a:p>
          <a:p>
            <a:pPr lvl="2"/>
            <a:r>
              <a:rPr lang="en-US" dirty="0" err="1"/>
              <a:t>Presente</a:t>
            </a:r>
            <a:endParaRPr lang="en-US" dirty="0"/>
          </a:p>
          <a:p>
            <a:pPr lvl="2"/>
            <a:r>
              <a:rPr lang="en-US" dirty="0" err="1"/>
              <a:t>Pretérito</a:t>
            </a:r>
            <a:endParaRPr lang="en-US" dirty="0"/>
          </a:p>
          <a:p>
            <a:pPr lvl="1"/>
            <a:r>
              <a:rPr lang="en-US" dirty="0" err="1"/>
              <a:t>Perífrasis</a:t>
            </a:r>
            <a:r>
              <a:rPr lang="en-US" dirty="0"/>
              <a:t> </a:t>
            </a:r>
            <a:r>
              <a:rPr lang="en-US" dirty="0" err="1"/>
              <a:t>verbales</a:t>
            </a:r>
            <a:endParaRPr lang="en-US" dirty="0"/>
          </a:p>
          <a:p>
            <a:pPr lvl="1"/>
            <a:r>
              <a:rPr lang="en-US" dirty="0" err="1"/>
              <a:t>Mandatos</a:t>
            </a:r>
            <a:r>
              <a:rPr lang="en-US" dirty="0"/>
              <a:t> </a:t>
            </a:r>
            <a:r>
              <a:rPr lang="en-US" dirty="0" err="1"/>
              <a:t>afirmativos</a:t>
            </a:r>
            <a:r>
              <a:rPr lang="en-US" dirty="0"/>
              <a:t> y </a:t>
            </a:r>
            <a:r>
              <a:rPr lang="en-US" dirty="0" err="1"/>
              <a:t>negativos</a:t>
            </a:r>
            <a:endParaRPr lang="en-US" dirty="0"/>
          </a:p>
          <a:p>
            <a:pPr lvl="2"/>
            <a:r>
              <a:rPr lang="en-US" dirty="0" err="1"/>
              <a:t>pronombres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 smtClean="0"/>
              <a:t>mandatos</a:t>
            </a:r>
            <a:endParaRPr lang="en-US" dirty="0" smtClean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867" y="4218203"/>
            <a:ext cx="3103133" cy="2639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39091" y="6177498"/>
            <a:ext cx="215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 2, 3, 4, &amp;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52" y="1286539"/>
            <a:ext cx="328599" cy="328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89" y="1641870"/>
            <a:ext cx="328599" cy="3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s-ES" sz="4500" b="1" dirty="0"/>
              <a:t>¿Qué es conjugación?</a:t>
            </a:r>
            <a:endParaRPr lang="en-US" sz="45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89128" y="4072270"/>
            <a:ext cx="5181600" cy="266877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98526"/>
            <a:ext cx="12192000" cy="5842516"/>
          </a:xfrm>
        </p:spPr>
        <p:txBody>
          <a:bodyPr>
            <a:normAutofit/>
          </a:bodyPr>
          <a:lstStyle/>
          <a:p>
            <a:r>
              <a:rPr lang="en-US" sz="3000" dirty="0"/>
              <a:t>Conjugation is when a verb is put into action/use from its infinitive status to match the subject.</a:t>
            </a:r>
          </a:p>
          <a:p>
            <a:r>
              <a:rPr lang="en-US" sz="3000" dirty="0"/>
              <a:t>The verb’s conjugation must match in </a:t>
            </a:r>
            <a:r>
              <a:rPr lang="en-US" sz="3000" b="1" dirty="0"/>
              <a:t>person</a:t>
            </a:r>
            <a:r>
              <a:rPr lang="en-US" sz="3000" dirty="0"/>
              <a:t> (1</a:t>
            </a:r>
            <a:r>
              <a:rPr lang="en-US" sz="3000" baseline="30000" dirty="0"/>
              <a:t>st</a:t>
            </a:r>
            <a:r>
              <a:rPr lang="en-US" sz="3000" dirty="0"/>
              <a:t> 2</a:t>
            </a:r>
            <a:r>
              <a:rPr lang="en-US" sz="3000" baseline="30000" dirty="0"/>
              <a:t>nd</a:t>
            </a:r>
            <a:r>
              <a:rPr lang="en-US" sz="3000" dirty="0"/>
              <a:t> or 3</a:t>
            </a:r>
            <a:r>
              <a:rPr lang="en-US" sz="3000" baseline="30000" dirty="0"/>
              <a:t>rd</a:t>
            </a:r>
            <a:r>
              <a:rPr lang="en-US" sz="3000" dirty="0"/>
              <a:t> ), </a:t>
            </a:r>
            <a:r>
              <a:rPr lang="en-US" sz="3000" b="1" dirty="0"/>
              <a:t>number</a:t>
            </a:r>
            <a:r>
              <a:rPr lang="en-US" sz="3000" dirty="0"/>
              <a:t> (singular or plural), &amp; </a:t>
            </a:r>
            <a:r>
              <a:rPr lang="en-US" sz="3000" b="1" dirty="0"/>
              <a:t>tense</a:t>
            </a:r>
            <a:r>
              <a:rPr lang="en-US" sz="3000" dirty="0"/>
              <a:t> (present, near future, command, present progressive, past, </a:t>
            </a:r>
            <a:r>
              <a:rPr lang="en-US" sz="3000" dirty="0" err="1"/>
              <a:t>etc</a:t>
            </a:r>
            <a:r>
              <a:rPr lang="en-US" sz="3000" dirty="0"/>
              <a:t>).</a:t>
            </a:r>
          </a:p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b="1" i="1" dirty="0"/>
              <a:t>Conjugation in Spanish is similar to conjugation in English. </a:t>
            </a:r>
            <a:endParaRPr lang="en-US" sz="3200" dirty="0">
              <a:solidFill>
                <a:prstClr val="black"/>
              </a:solidFill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The verb </a:t>
            </a:r>
            <a:r>
              <a:rPr lang="en-US" sz="3200" i="1" dirty="0">
                <a:solidFill>
                  <a:prstClr val="black"/>
                </a:solidFill>
              </a:rPr>
              <a:t>to be</a:t>
            </a:r>
            <a:r>
              <a:rPr lang="en-US" sz="3200" dirty="0">
                <a:solidFill>
                  <a:prstClr val="black"/>
                </a:solidFill>
              </a:rPr>
              <a:t> is a particularly notable verb for conjugation because it’s irregular.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4554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9" y="4638261"/>
            <a:ext cx="4513748" cy="1107352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9" y="2594154"/>
            <a:ext cx="4513748" cy="14977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2551803"/>
          </a:xfrm>
        </p:spPr>
        <p:txBody>
          <a:bodyPr>
            <a:normAutofit/>
          </a:bodyPr>
          <a:lstStyle/>
          <a:p>
            <a:r>
              <a:rPr lang="en-US" sz="3500" b="1" u="sng" dirty="0"/>
              <a:t>Spanish Verb conjugation:</a:t>
            </a:r>
            <a:br>
              <a:rPr lang="en-US" sz="3500" b="1" u="sng" dirty="0"/>
            </a:b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/>
              <a:t>1) Infinitive - ‘</a:t>
            </a:r>
            <a:r>
              <a:rPr lang="en-US" sz="3000" b="1" dirty="0" err="1"/>
              <a:t>ar</a:t>
            </a:r>
            <a:r>
              <a:rPr lang="en-US" sz="3000" b="1" dirty="0"/>
              <a:t>/</a:t>
            </a:r>
            <a:r>
              <a:rPr lang="en-US" sz="3000" b="1" dirty="0" err="1"/>
              <a:t>er</a:t>
            </a:r>
            <a:r>
              <a:rPr lang="en-US" sz="3000" b="1" dirty="0"/>
              <a:t>/</a:t>
            </a:r>
            <a:r>
              <a:rPr lang="en-US" sz="3000" b="1" dirty="0" err="1"/>
              <a:t>ir</a:t>
            </a:r>
            <a:r>
              <a:rPr lang="en-US" sz="3000" b="1" dirty="0"/>
              <a:t>’= stem</a:t>
            </a:r>
            <a:br>
              <a:rPr lang="en-US" sz="3000" b="1" dirty="0"/>
            </a:br>
            <a:r>
              <a:rPr lang="en-US" sz="3000" b="1" dirty="0"/>
              <a:t>2) </a:t>
            </a:r>
            <a:r>
              <a:rPr lang="en-US" sz="2500" b="1" i="1" u="sng" dirty="0"/>
              <a:t>(when applicable) </a:t>
            </a:r>
            <a:r>
              <a:rPr lang="en-US" sz="3000" b="1" dirty="0"/>
              <a:t>stem • change = stem-changed </a:t>
            </a:r>
            <a:br>
              <a:rPr lang="en-US" sz="3000" b="1" dirty="0"/>
            </a:br>
            <a:r>
              <a:rPr lang="en-US" sz="3000" b="1" dirty="0"/>
              <a:t>3) </a:t>
            </a:r>
            <a:r>
              <a:rPr lang="en-US" sz="3000" b="1" dirty="0" err="1"/>
              <a:t>stem+appropriate</a:t>
            </a:r>
            <a:r>
              <a:rPr lang="en-US" sz="3000" b="1" dirty="0"/>
              <a:t> ending=conjugated verb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9800785"/>
              </p:ext>
            </p:extLst>
          </p:nvPr>
        </p:nvGraphicFramePr>
        <p:xfrm>
          <a:off x="244549" y="2381693"/>
          <a:ext cx="5157788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8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-AR present tense conjugation verb endings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Nosotros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Vosotros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Él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Ella, </a:t>
                      </a:r>
                    </a:p>
                    <a:p>
                      <a:r>
                        <a:rPr lang="en-US" baseline="0" dirty="0" err="1"/>
                        <a:t>Usted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Ellos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Ellas</a:t>
                      </a:r>
                      <a:r>
                        <a:rPr lang="en-US" dirty="0"/>
                        <a:t>,</a:t>
                      </a:r>
                    </a:p>
                    <a:p>
                      <a:r>
                        <a:rPr lang="en-US" dirty="0" err="1"/>
                        <a:t>Ustedes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4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240921"/>
              </p:ext>
            </p:extLst>
          </p:nvPr>
        </p:nvGraphicFramePr>
        <p:xfrm>
          <a:off x="7034212" y="4257218"/>
          <a:ext cx="515778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8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-ER/-IR </a:t>
                      </a:r>
                      <a:r>
                        <a:rPr lang="en-US" dirty="0" err="1"/>
                        <a:t>preterite</a:t>
                      </a:r>
                      <a:r>
                        <a:rPr lang="en-US" dirty="0"/>
                        <a:t>/past tense conjugation verb endings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519544"/>
              </p:ext>
            </p:extLst>
          </p:nvPr>
        </p:nvGraphicFramePr>
        <p:xfrm>
          <a:off x="7034212" y="2382209"/>
          <a:ext cx="515778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8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-AR </a:t>
                      </a:r>
                      <a:r>
                        <a:rPr lang="en-US" dirty="0" err="1"/>
                        <a:t>preterite</a:t>
                      </a:r>
                      <a:r>
                        <a:rPr lang="en-US" dirty="0"/>
                        <a:t>/past tense conjugation verb endings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414421"/>
              </p:ext>
            </p:extLst>
          </p:nvPr>
        </p:nvGraphicFramePr>
        <p:xfrm>
          <a:off x="244549" y="4262253"/>
          <a:ext cx="515778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8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-ER/-IR present tense conjugation verb endings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22135" y="5865265"/>
            <a:ext cx="3547730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Note: Some verbs have completely irregular conjugations, like ‘</a:t>
            </a:r>
            <a:r>
              <a:rPr lang="en-US" b="1" dirty="0" err="1"/>
              <a:t>ser</a:t>
            </a:r>
            <a:r>
              <a:rPr lang="en-US" b="1" dirty="0"/>
              <a:t>’ or ‘</a:t>
            </a:r>
            <a:r>
              <a:rPr lang="en-US" b="1" dirty="0" err="1"/>
              <a:t>ir</a:t>
            </a:r>
            <a:r>
              <a:rPr lang="en-US" b="1" dirty="0"/>
              <a:t>’ &amp; just have to be memorized. </a:t>
            </a:r>
          </a:p>
        </p:txBody>
      </p:sp>
      <p:graphicFrame>
        <p:nvGraphicFramePr>
          <p:cNvPr id="16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087315"/>
              </p:ext>
            </p:extLst>
          </p:nvPr>
        </p:nvGraphicFramePr>
        <p:xfrm>
          <a:off x="7034212" y="36484"/>
          <a:ext cx="515778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8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8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700" dirty="0"/>
                        <a:t>Irregular </a:t>
                      </a:r>
                      <a:r>
                        <a:rPr lang="en-US" sz="1700" dirty="0" err="1"/>
                        <a:t>preterite</a:t>
                      </a:r>
                      <a:r>
                        <a:rPr lang="en-US" sz="1700" dirty="0"/>
                        <a:t>/past tense conjugation verb endings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68389" y="287383"/>
            <a:ext cx="1358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</a:t>
            </a:r>
            <a:r>
              <a:rPr lang="en-US" b="1" i="1" u="sng" dirty="0"/>
              <a:t>all </a:t>
            </a:r>
            <a:r>
              <a:rPr lang="en-US" dirty="0"/>
              <a:t>have new stems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096000" y="470263"/>
            <a:ext cx="757646" cy="557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21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365125"/>
            <a:ext cx="11706631" cy="6280224"/>
          </a:xfrm>
        </p:spPr>
      </p:pic>
    </p:spTree>
    <p:extLst>
      <p:ext uri="{BB962C8B-B14F-4D97-AF65-F5344CB8AC3E}">
        <p14:creationId xmlns:p14="http://schemas.microsoft.com/office/powerpoint/2010/main" val="1870965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7583"/>
          </a:xfrm>
        </p:spPr>
        <p:txBody>
          <a:bodyPr/>
          <a:lstStyle/>
          <a:p>
            <a:r>
              <a:rPr lang="es-ES" dirty="0" smtClean="0"/>
              <a:t>Para repasar, vamos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2886"/>
            <a:ext cx="10419008" cy="5003442"/>
          </a:xfrm>
        </p:spPr>
        <p:txBody>
          <a:bodyPr/>
          <a:lstStyle/>
          <a:p>
            <a:r>
              <a:rPr lang="en-US" dirty="0" err="1" smtClean="0"/>
              <a:t>Repasar</a:t>
            </a:r>
            <a:r>
              <a:rPr lang="en-US" dirty="0" smtClean="0"/>
              <a:t> </a:t>
            </a:r>
            <a:r>
              <a:rPr lang="en-US" dirty="0" err="1" smtClean="0"/>
              <a:t>Espa</a:t>
            </a:r>
            <a:r>
              <a:rPr lang="es-ES" dirty="0" err="1" smtClean="0"/>
              <a:t>ñol</a:t>
            </a:r>
            <a:r>
              <a:rPr lang="es-ES" dirty="0" smtClean="0"/>
              <a:t> 1 y 2</a:t>
            </a:r>
            <a:endParaRPr lang="en-US" dirty="0"/>
          </a:p>
          <a:p>
            <a:pPr lvl="1"/>
            <a:r>
              <a:rPr lang="en-US" dirty="0" err="1"/>
              <a:t>Sustantivos</a:t>
            </a:r>
            <a:r>
              <a:rPr lang="en-US" dirty="0"/>
              <a:t> y </a:t>
            </a:r>
            <a:r>
              <a:rPr lang="en-US" dirty="0" err="1"/>
              <a:t>adjetivos</a:t>
            </a:r>
            <a:endParaRPr lang="en-US" dirty="0"/>
          </a:p>
          <a:p>
            <a:pPr lvl="1"/>
            <a:r>
              <a:rPr lang="en-US" dirty="0" err="1"/>
              <a:t>Pronombres</a:t>
            </a:r>
            <a:endParaRPr lang="en-US" dirty="0"/>
          </a:p>
          <a:p>
            <a:pPr lvl="1"/>
            <a:r>
              <a:rPr lang="en-US" dirty="0" err="1"/>
              <a:t>Conjugación</a:t>
            </a:r>
            <a:endParaRPr lang="en-US" dirty="0"/>
          </a:p>
          <a:p>
            <a:pPr lvl="2"/>
            <a:r>
              <a:rPr lang="en-US" dirty="0" err="1"/>
              <a:t>Presente</a:t>
            </a:r>
            <a:endParaRPr lang="en-US" dirty="0"/>
          </a:p>
          <a:p>
            <a:pPr lvl="2"/>
            <a:r>
              <a:rPr lang="en-US" dirty="0" err="1"/>
              <a:t>Pretérito</a:t>
            </a:r>
            <a:endParaRPr lang="en-US" dirty="0"/>
          </a:p>
          <a:p>
            <a:pPr lvl="1"/>
            <a:r>
              <a:rPr lang="en-US" dirty="0" err="1"/>
              <a:t>Perífrasis</a:t>
            </a:r>
            <a:r>
              <a:rPr lang="en-US" dirty="0"/>
              <a:t> </a:t>
            </a:r>
            <a:r>
              <a:rPr lang="en-US" dirty="0" err="1"/>
              <a:t>verbales</a:t>
            </a:r>
            <a:endParaRPr lang="en-US" dirty="0"/>
          </a:p>
          <a:p>
            <a:pPr lvl="1"/>
            <a:r>
              <a:rPr lang="en-US" dirty="0" err="1"/>
              <a:t>Mandatos</a:t>
            </a:r>
            <a:r>
              <a:rPr lang="en-US" dirty="0"/>
              <a:t> </a:t>
            </a:r>
            <a:r>
              <a:rPr lang="en-US" dirty="0" err="1"/>
              <a:t>afirmativos</a:t>
            </a:r>
            <a:r>
              <a:rPr lang="en-US" dirty="0"/>
              <a:t> y </a:t>
            </a:r>
            <a:r>
              <a:rPr lang="en-US" dirty="0" err="1"/>
              <a:t>negativos</a:t>
            </a:r>
            <a:endParaRPr lang="en-US" dirty="0"/>
          </a:p>
          <a:p>
            <a:pPr lvl="2"/>
            <a:r>
              <a:rPr lang="en-US" dirty="0" err="1"/>
              <a:t>pronombres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 smtClean="0"/>
              <a:t>mandatos</a:t>
            </a:r>
            <a:endParaRPr lang="en-US" dirty="0" smtClean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867" y="4218203"/>
            <a:ext cx="3103133" cy="2639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39091" y="6177498"/>
            <a:ext cx="215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 2, 3, 4, &amp;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52" y="1286539"/>
            <a:ext cx="328599" cy="328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89" y="1641870"/>
            <a:ext cx="328599" cy="328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88" y="2137705"/>
            <a:ext cx="328599" cy="3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Lo más básico…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To </a:t>
            </a:r>
            <a:r>
              <a:rPr lang="es-ES" dirty="0" err="1"/>
              <a:t>communicate</a:t>
            </a:r>
            <a:r>
              <a:rPr lang="es-ES" dirty="0"/>
              <a:t> a full </a:t>
            </a:r>
            <a:r>
              <a:rPr lang="es-ES" dirty="0" err="1"/>
              <a:t>thought</a:t>
            </a:r>
            <a:r>
              <a:rPr lang="es-ES" dirty="0"/>
              <a:t> in English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must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both</a:t>
            </a:r>
            <a:r>
              <a:rPr lang="es-ES" dirty="0"/>
              <a:t> a </a:t>
            </a:r>
            <a:r>
              <a:rPr lang="es-ES" dirty="0" err="1"/>
              <a:t>subject</a:t>
            </a:r>
            <a:r>
              <a:rPr lang="es-ES" dirty="0"/>
              <a:t> &amp; a </a:t>
            </a:r>
            <a:r>
              <a:rPr lang="es-ES" dirty="0" err="1"/>
              <a:t>verb</a:t>
            </a:r>
            <a:r>
              <a:rPr lang="es-E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requirement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EXACT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Spanish</a:t>
            </a:r>
            <a:r>
              <a:rPr lang="es-ES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3657599" y="2906110"/>
            <a:ext cx="5202621" cy="39518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Without</a:t>
            </a:r>
            <a:r>
              <a:rPr lang="es-ES" dirty="0"/>
              <a:t> a </a:t>
            </a:r>
            <a:r>
              <a:rPr lang="es-ES" dirty="0" err="1"/>
              <a:t>subject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a </a:t>
            </a:r>
            <a:r>
              <a:rPr lang="es-ES" dirty="0" err="1"/>
              <a:t>verb</a:t>
            </a:r>
            <a:r>
              <a:rPr lang="es-ES" dirty="0"/>
              <a:t> (</a:t>
            </a:r>
            <a:r>
              <a:rPr lang="es-ES" dirty="0" err="1"/>
              <a:t>correctly</a:t>
            </a:r>
            <a:r>
              <a:rPr lang="es-ES" dirty="0"/>
              <a:t> </a:t>
            </a:r>
            <a:r>
              <a:rPr lang="es-ES" dirty="0" err="1"/>
              <a:t>conjugated</a:t>
            </a:r>
            <a:r>
              <a:rPr lang="es-ES" dirty="0"/>
              <a:t> to match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subject</a:t>
            </a:r>
            <a:r>
              <a:rPr lang="es-ES" dirty="0"/>
              <a:t>), </a:t>
            </a: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a complete </a:t>
            </a:r>
            <a:r>
              <a:rPr lang="es-ES" dirty="0" err="1"/>
              <a:t>thought</a:t>
            </a:r>
            <a:r>
              <a:rPr lang="es-ES" dirty="0"/>
              <a:t> in </a:t>
            </a:r>
            <a:r>
              <a:rPr lang="es-ES" dirty="0" err="1"/>
              <a:t>either</a:t>
            </a:r>
            <a:r>
              <a:rPr lang="es-ES" dirty="0"/>
              <a:t> </a:t>
            </a:r>
            <a:r>
              <a:rPr lang="es-ES" dirty="0" err="1"/>
              <a:t>language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5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09897"/>
          </a:xfrm>
        </p:spPr>
        <p:txBody>
          <a:bodyPr/>
          <a:lstStyle/>
          <a:p>
            <a:r>
              <a:rPr lang="en-US" dirty="0" err="1"/>
              <a:t>Perífrasis</a:t>
            </a:r>
            <a:r>
              <a:rPr lang="en-US" dirty="0"/>
              <a:t> </a:t>
            </a:r>
            <a:r>
              <a:rPr lang="en-US" dirty="0" err="1"/>
              <a:t>Verbales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809897"/>
            <a:ext cx="12192001" cy="60481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There are multiple occasions in Spanish where putting together certain words with a verb adjust or change the meaning of the verb.</a:t>
            </a:r>
          </a:p>
          <a:p>
            <a:r>
              <a:rPr lang="en-US" dirty="0"/>
              <a:t>These are referred to as “verbal periphrases.”</a:t>
            </a:r>
          </a:p>
          <a:p>
            <a:r>
              <a:rPr lang="en-US" dirty="0"/>
              <a:t>You know 6 of these:</a:t>
            </a:r>
          </a:p>
          <a:p>
            <a:pPr lvl="1"/>
            <a:r>
              <a:rPr lang="en-US" dirty="0" err="1"/>
              <a:t>Ir</a:t>
            </a:r>
            <a:r>
              <a:rPr lang="en-US" dirty="0"/>
              <a:t> + a + </a:t>
            </a:r>
            <a:r>
              <a:rPr lang="en-US" dirty="0" err="1"/>
              <a:t>infinitivo</a:t>
            </a:r>
            <a:r>
              <a:rPr lang="en-US" dirty="0"/>
              <a:t> = near future</a:t>
            </a:r>
          </a:p>
          <a:p>
            <a:pPr lvl="1"/>
            <a:r>
              <a:rPr lang="en-US" dirty="0"/>
              <a:t>Para + </a:t>
            </a:r>
            <a:r>
              <a:rPr lang="en-US" dirty="0" err="1"/>
              <a:t>infinitivo</a:t>
            </a:r>
            <a:r>
              <a:rPr lang="en-US" dirty="0"/>
              <a:t> = in order to ____</a:t>
            </a:r>
            <a:endParaRPr lang="en-US" dirty="0">
              <a:cs typeface="Calibri"/>
            </a:endParaRPr>
          </a:p>
          <a:p>
            <a:pPr lvl="1"/>
            <a:r>
              <a:rPr lang="en-US" dirty="0" err="1"/>
              <a:t>Estar</a:t>
            </a:r>
            <a:r>
              <a:rPr lang="en-US" dirty="0"/>
              <a:t> + </a:t>
            </a:r>
            <a:r>
              <a:rPr lang="en-US" dirty="0" err="1"/>
              <a:t>gerundio</a:t>
            </a:r>
            <a:r>
              <a:rPr lang="en-US" dirty="0"/>
              <a:t> = present progressive</a:t>
            </a:r>
          </a:p>
          <a:p>
            <a:pPr lvl="1"/>
            <a:r>
              <a:rPr lang="en-US" dirty="0"/>
              <a:t>Tener + que + </a:t>
            </a:r>
            <a:r>
              <a:rPr lang="en-US" dirty="0" err="1"/>
              <a:t>infinitivo</a:t>
            </a:r>
            <a:r>
              <a:rPr lang="en-US" dirty="0"/>
              <a:t> = to have to ____</a:t>
            </a:r>
          </a:p>
          <a:p>
            <a:pPr lvl="1"/>
            <a:r>
              <a:rPr lang="en-US" dirty="0"/>
              <a:t>Hay + que + </a:t>
            </a:r>
            <a:r>
              <a:rPr lang="en-US" dirty="0" err="1"/>
              <a:t>infinitivo</a:t>
            </a:r>
            <a:r>
              <a:rPr lang="en-US" dirty="0"/>
              <a:t> = one must ___ </a:t>
            </a:r>
          </a:p>
          <a:p>
            <a:pPr lvl="1"/>
            <a:r>
              <a:rPr lang="en-US" dirty="0" err="1"/>
              <a:t>Acabar</a:t>
            </a:r>
            <a:r>
              <a:rPr lang="en-US" dirty="0"/>
              <a:t> + de + infinitive = to just finish ____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4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7583"/>
          </a:xfrm>
        </p:spPr>
        <p:txBody>
          <a:bodyPr/>
          <a:lstStyle/>
          <a:p>
            <a:r>
              <a:rPr lang="es-ES" dirty="0" smtClean="0"/>
              <a:t>Para repasar, vamos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2886"/>
            <a:ext cx="10419008" cy="5003442"/>
          </a:xfrm>
        </p:spPr>
        <p:txBody>
          <a:bodyPr/>
          <a:lstStyle/>
          <a:p>
            <a:r>
              <a:rPr lang="en-US" dirty="0" err="1" smtClean="0"/>
              <a:t>Repasar</a:t>
            </a:r>
            <a:r>
              <a:rPr lang="en-US" dirty="0" smtClean="0"/>
              <a:t> </a:t>
            </a:r>
            <a:r>
              <a:rPr lang="en-US" dirty="0" err="1" smtClean="0"/>
              <a:t>Espa</a:t>
            </a:r>
            <a:r>
              <a:rPr lang="es-ES" dirty="0" err="1" smtClean="0"/>
              <a:t>ñol</a:t>
            </a:r>
            <a:r>
              <a:rPr lang="es-ES" dirty="0" smtClean="0"/>
              <a:t> 1 y 2</a:t>
            </a:r>
            <a:endParaRPr lang="en-US" dirty="0"/>
          </a:p>
          <a:p>
            <a:pPr lvl="1"/>
            <a:r>
              <a:rPr lang="en-US" dirty="0" err="1"/>
              <a:t>Sustantivos</a:t>
            </a:r>
            <a:r>
              <a:rPr lang="en-US" dirty="0"/>
              <a:t> y </a:t>
            </a:r>
            <a:r>
              <a:rPr lang="en-US" dirty="0" err="1"/>
              <a:t>adjetivos</a:t>
            </a:r>
            <a:endParaRPr lang="en-US" dirty="0"/>
          </a:p>
          <a:p>
            <a:pPr lvl="1"/>
            <a:r>
              <a:rPr lang="en-US" dirty="0" err="1"/>
              <a:t>Pronombres</a:t>
            </a:r>
            <a:endParaRPr lang="en-US" dirty="0"/>
          </a:p>
          <a:p>
            <a:pPr lvl="1"/>
            <a:r>
              <a:rPr lang="en-US" dirty="0" err="1"/>
              <a:t>Conjugación</a:t>
            </a:r>
            <a:endParaRPr lang="en-US" dirty="0"/>
          </a:p>
          <a:p>
            <a:pPr lvl="2"/>
            <a:r>
              <a:rPr lang="en-US" dirty="0" err="1"/>
              <a:t>Presente</a:t>
            </a:r>
            <a:endParaRPr lang="en-US" dirty="0"/>
          </a:p>
          <a:p>
            <a:pPr lvl="2"/>
            <a:r>
              <a:rPr lang="en-US" dirty="0" err="1"/>
              <a:t>Pretérito</a:t>
            </a:r>
            <a:endParaRPr lang="en-US" dirty="0"/>
          </a:p>
          <a:p>
            <a:pPr lvl="1"/>
            <a:r>
              <a:rPr lang="en-US" dirty="0" err="1"/>
              <a:t>Perífrasis</a:t>
            </a:r>
            <a:r>
              <a:rPr lang="en-US" dirty="0"/>
              <a:t> </a:t>
            </a:r>
            <a:r>
              <a:rPr lang="en-US" dirty="0" err="1"/>
              <a:t>verbales</a:t>
            </a:r>
            <a:endParaRPr lang="en-US" dirty="0"/>
          </a:p>
          <a:p>
            <a:pPr lvl="1"/>
            <a:r>
              <a:rPr lang="en-US" dirty="0" err="1"/>
              <a:t>Mandatos</a:t>
            </a:r>
            <a:r>
              <a:rPr lang="en-US" dirty="0"/>
              <a:t> </a:t>
            </a:r>
            <a:r>
              <a:rPr lang="en-US" dirty="0" err="1"/>
              <a:t>afirmativos</a:t>
            </a:r>
            <a:r>
              <a:rPr lang="en-US" dirty="0"/>
              <a:t> y </a:t>
            </a:r>
            <a:r>
              <a:rPr lang="en-US" dirty="0" err="1"/>
              <a:t>negativos</a:t>
            </a:r>
            <a:endParaRPr lang="en-US" dirty="0"/>
          </a:p>
          <a:p>
            <a:pPr lvl="2"/>
            <a:r>
              <a:rPr lang="en-US" dirty="0" err="1"/>
              <a:t>pronombres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 smtClean="0"/>
              <a:t>mandatos</a:t>
            </a:r>
            <a:endParaRPr lang="en-US" dirty="0" smtClean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867" y="4218203"/>
            <a:ext cx="3103133" cy="2639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39091" y="6177498"/>
            <a:ext cx="215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 2, 3, 4, &amp;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52" y="1286539"/>
            <a:ext cx="328599" cy="328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89" y="1641870"/>
            <a:ext cx="328599" cy="328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88" y="2137705"/>
            <a:ext cx="328599" cy="328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4" y="3158356"/>
            <a:ext cx="328599" cy="3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6177"/>
          </a:xfrm>
        </p:spPr>
        <p:txBody>
          <a:bodyPr>
            <a:normAutofit/>
          </a:bodyPr>
          <a:lstStyle/>
          <a:p>
            <a:r>
              <a:rPr lang="en-US" b="1" i="1" dirty="0"/>
              <a:t>Los </a:t>
            </a:r>
            <a:r>
              <a:rPr lang="en-US" b="1" i="1" dirty="0" err="1"/>
              <a:t>Mandatos</a:t>
            </a:r>
            <a:r>
              <a:rPr lang="en-US" b="1" i="1" dirty="0"/>
              <a:t> de </a:t>
            </a:r>
            <a:r>
              <a:rPr lang="en-US" b="1" i="1" dirty="0" err="1"/>
              <a:t>tú</a:t>
            </a:r>
            <a:endParaRPr lang="en-US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686204"/>
            <a:ext cx="12179122" cy="6171796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7" y="686204"/>
            <a:ext cx="6387552" cy="617179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995934" y="0"/>
            <a:ext cx="5183188" cy="823912"/>
          </a:xfrm>
        </p:spPr>
        <p:txBody>
          <a:bodyPr/>
          <a:lstStyle/>
          <a:p>
            <a:pPr algn="r"/>
            <a:r>
              <a:rPr lang="en-US" dirty="0" err="1"/>
              <a:t>Irregulares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8" y="823912"/>
            <a:ext cx="5621382" cy="6034088"/>
          </a:xfrm>
        </p:spPr>
      </p:pic>
    </p:spTree>
    <p:extLst>
      <p:ext uri="{BB962C8B-B14F-4D97-AF65-F5344CB8AC3E}">
        <p14:creationId xmlns:p14="http://schemas.microsoft.com/office/powerpoint/2010/main" val="2865524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99104"/>
          </a:xfrm>
        </p:spPr>
        <p:txBody>
          <a:bodyPr/>
          <a:lstStyle/>
          <a:p>
            <a:r>
              <a:rPr lang="en-US" dirty="0" err="1"/>
              <a:t>Mandatos</a:t>
            </a:r>
            <a:r>
              <a:rPr lang="en-US" dirty="0"/>
              <a:t> </a:t>
            </a:r>
            <a:r>
              <a:rPr lang="en-US" dirty="0" err="1"/>
              <a:t>negativos</a:t>
            </a:r>
            <a:r>
              <a:rPr lang="en-US" dirty="0"/>
              <a:t>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49"/>
            <a:ext cx="12192000" cy="624385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2218" y="3754582"/>
            <a:ext cx="3297382" cy="299258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u="sng" dirty="0" err="1"/>
              <a:t>Irregulares</a:t>
            </a:r>
            <a:r>
              <a:rPr lang="en-US" u="sng" dirty="0"/>
              <a:t>:</a:t>
            </a:r>
          </a:p>
          <a:p>
            <a:r>
              <a:rPr lang="en-US" dirty="0" err="1"/>
              <a:t>ir</a:t>
            </a:r>
            <a:r>
              <a:rPr lang="en-US" dirty="0"/>
              <a:t>—</a:t>
            </a:r>
            <a:r>
              <a:rPr lang="en-US" dirty="0" err="1"/>
              <a:t>vayas</a:t>
            </a:r>
            <a:r>
              <a:rPr lang="en-US" dirty="0"/>
              <a:t> </a:t>
            </a:r>
          </a:p>
          <a:p>
            <a:r>
              <a:rPr lang="en-US" dirty="0" err="1"/>
              <a:t>estar</a:t>
            </a:r>
            <a:r>
              <a:rPr lang="en-US" dirty="0"/>
              <a:t>—</a:t>
            </a:r>
            <a:r>
              <a:rPr lang="en-US" dirty="0" err="1"/>
              <a:t>est</a:t>
            </a:r>
            <a:r>
              <a:rPr lang="es-ES" dirty="0"/>
              <a:t>é</a:t>
            </a:r>
            <a:r>
              <a:rPr lang="en-US" dirty="0"/>
              <a:t>s </a:t>
            </a:r>
          </a:p>
          <a:p>
            <a:r>
              <a:rPr lang="es-ES" dirty="0"/>
              <a:t>ser—seas </a:t>
            </a:r>
          </a:p>
          <a:p>
            <a:r>
              <a:rPr lang="es-ES" dirty="0"/>
              <a:t>dar—des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66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27017"/>
          </a:xfrm>
        </p:spPr>
        <p:txBody>
          <a:bodyPr>
            <a:normAutofit fontScale="90000"/>
          </a:bodyPr>
          <a:lstStyle/>
          <a:p>
            <a:r>
              <a:rPr lang="en-US" b="1" i="1" dirty="0" err="1"/>
              <a:t>Gramática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62780"/>
            <a:ext cx="6172200" cy="61952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Direct objects </a:t>
            </a:r>
            <a:r>
              <a:rPr lang="en-US" dirty="0"/>
              <a:t>answer </a:t>
            </a:r>
            <a:r>
              <a:rPr lang="en-US" dirty="0">
                <a:solidFill>
                  <a:srgbClr val="FF0000"/>
                </a:solidFill>
              </a:rPr>
              <a:t>what? </a:t>
            </a:r>
            <a:r>
              <a:rPr lang="en-US" dirty="0"/>
              <a:t>or </a:t>
            </a:r>
            <a:r>
              <a:rPr lang="en-US" i="1" dirty="0"/>
              <a:t>sometimes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who? </a:t>
            </a:r>
            <a:r>
              <a:rPr lang="en-US" dirty="0"/>
              <a:t>for the verb &amp; subject</a:t>
            </a:r>
          </a:p>
          <a:p>
            <a:r>
              <a:rPr lang="en-US" dirty="0"/>
              <a:t>The direct object </a:t>
            </a:r>
            <a:r>
              <a:rPr lang="en-US" b="1" u="sng" dirty="0"/>
              <a:t>directly receives the action of the verb</a:t>
            </a:r>
            <a:r>
              <a:rPr lang="en-US" dirty="0"/>
              <a:t>; it is acted upon by the verb.</a:t>
            </a:r>
          </a:p>
          <a:p>
            <a:r>
              <a:rPr lang="en-US" dirty="0"/>
              <a:t>Direct objects use this formula in English: </a:t>
            </a:r>
          </a:p>
          <a:p>
            <a:pPr lvl="1"/>
            <a:r>
              <a:rPr lang="en-US" dirty="0"/>
              <a:t>Direct object=(subject + verb)/what? or sometimes who?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0"/>
            <a:ext cx="6019800" cy="6857999"/>
          </a:xfrm>
        </p:spPr>
        <p:txBody>
          <a:bodyPr/>
          <a:lstStyle/>
          <a:p>
            <a:r>
              <a:rPr lang="en-US" sz="2600" dirty="0"/>
              <a:t>In Spanish, the direct object pronoun must match the direct object it is replacing (gender/number).</a:t>
            </a:r>
          </a:p>
          <a:p>
            <a:r>
              <a:rPr lang="en-US" sz="2600" dirty="0"/>
              <a:t>The pronoun comes IN FRONT of the conjugated verb.</a:t>
            </a:r>
          </a:p>
          <a:p>
            <a:r>
              <a:rPr lang="en-US" sz="2600" i="1" dirty="0"/>
              <a:t>It adjoins to an infinitive as a 2</a:t>
            </a:r>
            <a:r>
              <a:rPr lang="en-US" sz="2600" i="1" baseline="30000" dirty="0"/>
              <a:t>nd</a:t>
            </a:r>
            <a:r>
              <a:rPr lang="en-US" sz="2600" i="1" dirty="0"/>
              <a:t> verb.</a:t>
            </a:r>
          </a:p>
          <a:p>
            <a:r>
              <a:rPr lang="en-US" sz="2600" dirty="0"/>
              <a:t>Ex:</a:t>
            </a:r>
          </a:p>
          <a:p>
            <a:pPr lvl="1"/>
            <a:r>
              <a:rPr lang="en-US" sz="2200" dirty="0"/>
              <a:t>Dennis lo </a:t>
            </a:r>
            <a:r>
              <a:rPr lang="en-US" sz="2200" dirty="0" err="1"/>
              <a:t>comi</a:t>
            </a:r>
            <a:r>
              <a:rPr lang="es-ES" sz="2200" dirty="0" err="1"/>
              <a:t>ó</a:t>
            </a:r>
            <a:r>
              <a:rPr lang="es-ES" sz="2200" dirty="0"/>
              <a:t>.</a:t>
            </a:r>
          </a:p>
          <a:p>
            <a:pPr lvl="1"/>
            <a:r>
              <a:rPr lang="es-ES" sz="2200" dirty="0"/>
              <a:t>Jake lo presentó.</a:t>
            </a:r>
          </a:p>
          <a:p>
            <a:pPr lvl="1"/>
            <a:r>
              <a:rPr lang="es-ES" sz="2200" dirty="0"/>
              <a:t>No, Mary no las hizo.</a:t>
            </a:r>
          </a:p>
          <a:p>
            <a:pPr lvl="1"/>
            <a:r>
              <a:rPr lang="es-ES" sz="2200" dirty="0"/>
              <a:t>Él no lo usó.</a:t>
            </a:r>
          </a:p>
          <a:p>
            <a:pPr lvl="1"/>
            <a:r>
              <a:rPr lang="es-ES" sz="2200" dirty="0"/>
              <a:t>No los vi.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18535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9" y="2"/>
            <a:ext cx="6036859" cy="685799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Ex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Alexa gave me her algebra notes.</a:t>
            </a:r>
          </a:p>
          <a:p>
            <a:pPr lvl="2"/>
            <a:r>
              <a:rPr lang="en-US" dirty="0"/>
              <a:t>She gave me them.</a:t>
            </a:r>
          </a:p>
          <a:p>
            <a:pPr lvl="1"/>
            <a:r>
              <a:rPr lang="en-US" dirty="0"/>
              <a:t>John bought a gift for me.</a:t>
            </a:r>
          </a:p>
          <a:p>
            <a:pPr lvl="2"/>
            <a:r>
              <a:rPr lang="en-US" dirty="0"/>
              <a:t>He bought me it.</a:t>
            </a:r>
          </a:p>
          <a:p>
            <a:pPr lvl="1"/>
            <a:r>
              <a:rPr lang="en-US" dirty="0"/>
              <a:t>I gave a souvenir to you.</a:t>
            </a:r>
          </a:p>
          <a:p>
            <a:pPr lvl="2"/>
            <a:r>
              <a:rPr lang="en-US" dirty="0"/>
              <a:t>I gave you it.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"/>
            <a:ext cx="12191999" cy="679267"/>
          </a:xfrm>
        </p:spPr>
        <p:txBody>
          <a:bodyPr>
            <a:normAutofit fontScale="90000"/>
          </a:bodyPr>
          <a:lstStyle/>
          <a:p>
            <a:r>
              <a:rPr lang="en-US" b="1" i="1" dirty="0" err="1"/>
              <a:t>Gramática</a:t>
            </a:r>
            <a:endParaRPr lang="en-US" b="1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679269"/>
            <a:ext cx="6155141" cy="617873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Indirect objects </a:t>
            </a:r>
            <a:r>
              <a:rPr lang="en-US" dirty="0"/>
              <a:t>identify </a:t>
            </a:r>
            <a:r>
              <a:rPr lang="en-US" i="1" dirty="0">
                <a:solidFill>
                  <a:srgbClr val="FF0000"/>
                </a:solidFill>
              </a:rPr>
              <a:t>to whom? </a:t>
            </a:r>
            <a:r>
              <a:rPr lang="en-US" dirty="0"/>
              <a:t>or </a:t>
            </a:r>
            <a:r>
              <a:rPr lang="en-US" i="1" dirty="0">
                <a:solidFill>
                  <a:srgbClr val="FF0000"/>
                </a:solidFill>
              </a:rPr>
              <a:t>for whom?</a:t>
            </a:r>
            <a:endParaRPr lang="en-US" i="1" dirty="0"/>
          </a:p>
          <a:p>
            <a:r>
              <a:rPr lang="en-US" dirty="0"/>
              <a:t>The indirect object tells us </a:t>
            </a:r>
            <a:r>
              <a:rPr lang="en-US" b="1" dirty="0"/>
              <a:t>where the direct object is going</a:t>
            </a:r>
            <a:r>
              <a:rPr lang="en-US" dirty="0"/>
              <a:t>. It is identified by asking who or what </a:t>
            </a:r>
            <a:r>
              <a:rPr lang="en-US" u="sng" dirty="0"/>
              <a:t>received the direct object</a:t>
            </a:r>
            <a:r>
              <a:rPr lang="en-US" dirty="0"/>
              <a:t>.</a:t>
            </a:r>
          </a:p>
          <a:p>
            <a:r>
              <a:rPr lang="en-US" dirty="0"/>
              <a:t>The indirect object also can receive the action of the verb by representing “to whom” the action happens. (example: </a:t>
            </a:r>
            <a:r>
              <a:rPr lang="en-US" dirty="0" err="1"/>
              <a:t>Gustar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Ex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b="1" i="1" dirty="0"/>
              <a:t>He gives </a:t>
            </a:r>
            <a:r>
              <a:rPr lang="en-US" b="1" i="1" dirty="0" err="1"/>
              <a:t>María</a:t>
            </a:r>
            <a:r>
              <a:rPr lang="en-US" b="1" i="1" dirty="0"/>
              <a:t> the book.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To whom does he give the book?</a:t>
            </a:r>
          </a:p>
          <a:p>
            <a:pPr marL="0" indent="0">
              <a:buNone/>
            </a:pPr>
            <a:r>
              <a:rPr lang="en-US" i="1" dirty="0"/>
              <a:t/>
            </a:r>
            <a:br>
              <a:rPr lang="en-US" i="1" dirty="0"/>
            </a:br>
            <a:r>
              <a:rPr lang="en-US" b="1" i="1" dirty="0"/>
              <a:t>He bought me flowers.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For whom are the flowers bought?</a:t>
            </a:r>
          </a:p>
          <a:p>
            <a:pPr marL="0" indent="0">
              <a:buNone/>
            </a:pPr>
            <a:r>
              <a:rPr lang="en-US" i="1" dirty="0"/>
              <a:t/>
            </a:r>
            <a:br>
              <a:rPr lang="en-US" i="1" dirty="0"/>
            </a:br>
            <a:r>
              <a:rPr lang="en-US" b="1" i="1" dirty="0"/>
              <a:t>Samuel sent his aunt a postcard from Martha’s Vineyard.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To whom is the postcard sent?</a:t>
            </a:r>
          </a:p>
        </p:txBody>
      </p:sp>
    </p:spTree>
    <p:extLst>
      <p:ext uri="{BB962C8B-B14F-4D97-AF65-F5344CB8AC3E}">
        <p14:creationId xmlns:p14="http://schemas.microsoft.com/office/powerpoint/2010/main" val="827145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65195" cy="903383"/>
          </a:xfrm>
        </p:spPr>
        <p:txBody>
          <a:bodyPr>
            <a:normAutofit/>
          </a:bodyPr>
          <a:lstStyle/>
          <a:p>
            <a:r>
              <a:rPr lang="en-US" sz="3500" b="1" dirty="0" err="1">
                <a:latin typeface="Bauhaus 93" panose="04030905020B02020C02" pitchFamily="82" charset="0"/>
              </a:rPr>
              <a:t>Mandatos</a:t>
            </a:r>
            <a:r>
              <a:rPr lang="en-US" sz="3500" b="1" dirty="0">
                <a:latin typeface="Bauhaus 93" panose="04030905020B02020C02" pitchFamily="82" charset="0"/>
              </a:rPr>
              <a:t> </a:t>
            </a:r>
            <a:r>
              <a:rPr lang="en-US" sz="3500" b="1" dirty="0" err="1">
                <a:latin typeface="Bauhaus 93" panose="04030905020B02020C02" pitchFamily="82" charset="0"/>
              </a:rPr>
              <a:t>Afirmativos</a:t>
            </a:r>
            <a:r>
              <a:rPr lang="en-US" sz="3500" b="1" dirty="0">
                <a:latin typeface="Bauhaus 93" panose="04030905020B02020C02" pitchFamily="82" charset="0"/>
              </a:rPr>
              <a:t> con </a:t>
            </a:r>
            <a:r>
              <a:rPr lang="en-US" sz="3500" b="1" dirty="0" err="1">
                <a:latin typeface="Bauhaus 93" panose="04030905020B02020C02" pitchFamily="82" charset="0"/>
              </a:rPr>
              <a:t>pronombres</a:t>
            </a:r>
            <a:r>
              <a:rPr lang="en-US" sz="3500" b="1" dirty="0">
                <a:latin typeface="Bauhaus 93" panose="04030905020B02020C02" pitchFamily="82" charset="0"/>
              </a:rPr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823912"/>
            <a:ext cx="6962660" cy="60340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With all </a:t>
            </a:r>
            <a:r>
              <a:rPr lang="en-US" u="sng" dirty="0"/>
              <a:t>affirmative</a:t>
            </a:r>
            <a:r>
              <a:rPr lang="en-US" dirty="0"/>
              <a:t> commands, the object pronouns are attached directly to the end of the imperative form of the verb.</a:t>
            </a:r>
          </a:p>
          <a:p>
            <a:pPr lvl="1"/>
            <a:r>
              <a:rPr lang="es-ES" dirty="0"/>
              <a:t>¡Cómpralo!</a:t>
            </a:r>
          </a:p>
          <a:p>
            <a:pPr lvl="1"/>
            <a:r>
              <a:rPr lang="es-ES" dirty="0"/>
              <a:t>¡Escúchame!</a:t>
            </a:r>
          </a:p>
          <a:p>
            <a:pPr lvl="1"/>
            <a:r>
              <a:rPr lang="es-ES" dirty="0"/>
              <a:t>¡Bébela!</a:t>
            </a:r>
          </a:p>
          <a:p>
            <a:pPr lvl="1"/>
            <a:r>
              <a:rPr lang="es-ES" dirty="0"/>
              <a:t>¡Dime!</a:t>
            </a:r>
            <a:endParaRPr lang="en-US" dirty="0"/>
          </a:p>
          <a:p>
            <a:r>
              <a:rPr lang="en-US" dirty="0"/>
              <a:t>With 3 or more syllables, the written accent goes on the </a:t>
            </a:r>
            <a:r>
              <a:rPr lang="en-US" b="1" dirty="0"/>
              <a:t>next-to-last syllable of the verb</a:t>
            </a:r>
          </a:p>
          <a:p>
            <a:r>
              <a:rPr lang="en-US" dirty="0"/>
              <a:t>If both direct and indirect object pronouns are attached, the indirect object pronoun comes before the direct object pronoun.</a:t>
            </a:r>
            <a:r>
              <a:rPr lang="en-US" i="1" dirty="0"/>
              <a:t> </a:t>
            </a:r>
          </a:p>
          <a:p>
            <a:pPr lvl="1"/>
            <a:r>
              <a:rPr lang="es-ES" dirty="0"/>
              <a:t>¡Dímelo!</a:t>
            </a:r>
            <a:r>
              <a:rPr lang="en-US" dirty="0"/>
              <a:t>= Tell me it!</a:t>
            </a:r>
            <a:endParaRPr lang="es-ES" dirty="0"/>
          </a:p>
          <a:p>
            <a:pPr lvl="1"/>
            <a:r>
              <a:rPr lang="es-ES" dirty="0"/>
              <a:t>¡Llévaselo!= </a:t>
            </a:r>
            <a:r>
              <a:rPr lang="es-ES" dirty="0" err="1"/>
              <a:t>Bring</a:t>
            </a:r>
            <a:r>
              <a:rPr lang="es-ES" dirty="0"/>
              <a:t>/</a:t>
            </a:r>
            <a:r>
              <a:rPr lang="es-ES" dirty="0" err="1"/>
              <a:t>Carry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to </a:t>
            </a:r>
            <a:r>
              <a:rPr lang="es-ES" dirty="0" err="1"/>
              <a:t>him</a:t>
            </a:r>
            <a:r>
              <a:rPr lang="es-ES" dirty="0"/>
              <a:t>!</a:t>
            </a:r>
            <a:endParaRPr lang="en-US" dirty="0"/>
          </a:p>
          <a:p>
            <a:r>
              <a:rPr lang="en-US" i="1" dirty="0"/>
              <a:t>Affirmative commands: attach to verb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21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65195" cy="903383"/>
          </a:xfrm>
        </p:spPr>
        <p:txBody>
          <a:bodyPr>
            <a:normAutofit/>
          </a:bodyPr>
          <a:lstStyle/>
          <a:p>
            <a:r>
              <a:rPr lang="en-US" sz="3500" b="1" dirty="0" err="1">
                <a:latin typeface="Bauhaus 93" panose="04030905020B02020C02" pitchFamily="82" charset="0"/>
              </a:rPr>
              <a:t>Mandatos</a:t>
            </a:r>
            <a:r>
              <a:rPr lang="en-US" sz="3500" b="1" dirty="0">
                <a:latin typeface="Bauhaus 93" panose="04030905020B02020C02" pitchFamily="82" charset="0"/>
              </a:rPr>
              <a:t> </a:t>
            </a:r>
            <a:r>
              <a:rPr lang="en-US" sz="3500" b="1" dirty="0" err="1">
                <a:latin typeface="Bauhaus 93" panose="04030905020B02020C02" pitchFamily="82" charset="0"/>
              </a:rPr>
              <a:t>Negativos</a:t>
            </a:r>
            <a:r>
              <a:rPr lang="en-US" sz="3500" b="1" dirty="0">
                <a:latin typeface="Bauhaus 93" panose="04030905020B02020C02" pitchFamily="82" charset="0"/>
              </a:rPr>
              <a:t> con </a:t>
            </a:r>
            <a:r>
              <a:rPr lang="en-US" sz="3500" b="1" dirty="0" err="1">
                <a:latin typeface="Bauhaus 93" panose="04030905020B02020C02" pitchFamily="82" charset="0"/>
              </a:rPr>
              <a:t>pronombres</a:t>
            </a:r>
            <a:r>
              <a:rPr lang="en-US" sz="3500" b="1" dirty="0">
                <a:latin typeface="Bauhaus 93" panose="04030905020B02020C02" pitchFamily="82" charset="0"/>
              </a:rPr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823912"/>
            <a:ext cx="6962660" cy="6034088"/>
          </a:xfrm>
        </p:spPr>
        <p:txBody>
          <a:bodyPr/>
          <a:lstStyle/>
          <a:p>
            <a:r>
              <a:rPr lang="en-US" dirty="0"/>
              <a:t>With all </a:t>
            </a:r>
            <a:r>
              <a:rPr lang="en-US" u="sng" dirty="0"/>
              <a:t>negative</a:t>
            </a:r>
            <a:r>
              <a:rPr lang="en-US" dirty="0"/>
              <a:t> commands, the object pronouns come before the imperative form of the verb.</a:t>
            </a:r>
          </a:p>
          <a:p>
            <a:pPr lvl="1"/>
            <a:r>
              <a:rPr lang="en-US" b="1" i="1" dirty="0"/>
              <a:t>No lo </a:t>
            </a:r>
            <a:r>
              <a:rPr lang="en-US" b="1" i="1" dirty="0" err="1"/>
              <a:t>compres</a:t>
            </a:r>
            <a:r>
              <a:rPr lang="en-US" b="1" i="1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Don’t buy it.</a:t>
            </a:r>
            <a:endParaRPr lang="en-US" dirty="0"/>
          </a:p>
          <a:p>
            <a:r>
              <a:rPr lang="en-US" dirty="0"/>
              <a:t>If there are both direct and indirect object pronouns, the indirect object pronoun comes before the direct object pronoun.</a:t>
            </a:r>
            <a:r>
              <a:rPr lang="en-US" i="1" dirty="0"/>
              <a:t> </a:t>
            </a:r>
          </a:p>
          <a:p>
            <a:pPr lvl="1"/>
            <a:r>
              <a:rPr lang="en-US" b="1" i="1" dirty="0"/>
              <a:t>No me lo </a:t>
            </a:r>
            <a:r>
              <a:rPr lang="en-US" b="1" i="1" dirty="0" err="1"/>
              <a:t>compres</a:t>
            </a:r>
            <a:r>
              <a:rPr lang="en-US" b="1" i="1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Don’t buy it for me.</a:t>
            </a:r>
          </a:p>
          <a:p>
            <a:r>
              <a:rPr lang="en-US" i="1" dirty="0"/>
              <a:t>Negative commands: precede verb</a:t>
            </a:r>
          </a:p>
          <a:p>
            <a:r>
              <a:rPr lang="en-US" i="1" dirty="0"/>
              <a:t>N.I.D. V. (S.I.D. V.’s cousin)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22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7583"/>
          </a:xfrm>
        </p:spPr>
        <p:txBody>
          <a:bodyPr/>
          <a:lstStyle/>
          <a:p>
            <a:r>
              <a:rPr lang="es-ES" dirty="0" smtClean="0"/>
              <a:t>Para repasar, vamos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2886"/>
            <a:ext cx="10419008" cy="5003442"/>
          </a:xfrm>
        </p:spPr>
        <p:txBody>
          <a:bodyPr/>
          <a:lstStyle/>
          <a:p>
            <a:r>
              <a:rPr lang="en-US" dirty="0" err="1" smtClean="0"/>
              <a:t>Repasar</a:t>
            </a:r>
            <a:r>
              <a:rPr lang="en-US" dirty="0" smtClean="0"/>
              <a:t> </a:t>
            </a:r>
            <a:r>
              <a:rPr lang="en-US" dirty="0" err="1" smtClean="0"/>
              <a:t>Espa</a:t>
            </a:r>
            <a:r>
              <a:rPr lang="es-ES" dirty="0" err="1" smtClean="0"/>
              <a:t>ñol</a:t>
            </a:r>
            <a:r>
              <a:rPr lang="es-ES" dirty="0" smtClean="0"/>
              <a:t> 1 y 2</a:t>
            </a:r>
            <a:endParaRPr lang="en-US" dirty="0"/>
          </a:p>
          <a:p>
            <a:pPr lvl="1"/>
            <a:r>
              <a:rPr lang="en-US" dirty="0" err="1"/>
              <a:t>Sustantivos</a:t>
            </a:r>
            <a:r>
              <a:rPr lang="en-US" dirty="0"/>
              <a:t> y </a:t>
            </a:r>
            <a:r>
              <a:rPr lang="en-US" dirty="0" err="1"/>
              <a:t>adjetivos</a:t>
            </a:r>
            <a:endParaRPr lang="en-US" dirty="0"/>
          </a:p>
          <a:p>
            <a:pPr lvl="1"/>
            <a:r>
              <a:rPr lang="en-US" dirty="0" err="1"/>
              <a:t>Pronombres</a:t>
            </a:r>
            <a:endParaRPr lang="en-US" dirty="0"/>
          </a:p>
          <a:p>
            <a:pPr lvl="1"/>
            <a:r>
              <a:rPr lang="en-US" dirty="0" err="1"/>
              <a:t>Conjugación</a:t>
            </a:r>
            <a:endParaRPr lang="en-US" dirty="0"/>
          </a:p>
          <a:p>
            <a:pPr lvl="2"/>
            <a:r>
              <a:rPr lang="en-US" dirty="0" err="1"/>
              <a:t>Presente</a:t>
            </a:r>
            <a:endParaRPr lang="en-US" dirty="0"/>
          </a:p>
          <a:p>
            <a:pPr lvl="2"/>
            <a:r>
              <a:rPr lang="en-US" dirty="0" err="1"/>
              <a:t>Pretérito</a:t>
            </a:r>
            <a:endParaRPr lang="en-US" dirty="0"/>
          </a:p>
          <a:p>
            <a:pPr lvl="1"/>
            <a:r>
              <a:rPr lang="en-US" dirty="0" err="1"/>
              <a:t>Perífrasis</a:t>
            </a:r>
            <a:r>
              <a:rPr lang="en-US" dirty="0"/>
              <a:t> </a:t>
            </a:r>
            <a:r>
              <a:rPr lang="en-US" dirty="0" err="1"/>
              <a:t>verbales</a:t>
            </a:r>
            <a:endParaRPr lang="en-US" dirty="0"/>
          </a:p>
          <a:p>
            <a:pPr lvl="1"/>
            <a:r>
              <a:rPr lang="en-US" dirty="0" err="1"/>
              <a:t>Mandatos</a:t>
            </a:r>
            <a:r>
              <a:rPr lang="en-US" dirty="0"/>
              <a:t> </a:t>
            </a:r>
            <a:r>
              <a:rPr lang="en-US" dirty="0" err="1"/>
              <a:t>afirmativos</a:t>
            </a:r>
            <a:r>
              <a:rPr lang="en-US" dirty="0"/>
              <a:t> y </a:t>
            </a:r>
            <a:r>
              <a:rPr lang="en-US" dirty="0" err="1"/>
              <a:t>negativos</a:t>
            </a:r>
            <a:endParaRPr lang="en-US" dirty="0"/>
          </a:p>
          <a:p>
            <a:pPr lvl="2"/>
            <a:r>
              <a:rPr lang="en-US" dirty="0" err="1"/>
              <a:t>pronombres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 smtClean="0"/>
              <a:t>mandatos</a:t>
            </a:r>
            <a:endParaRPr lang="en-US" dirty="0" smtClean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867" y="4218203"/>
            <a:ext cx="3103133" cy="2639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39091" y="6177498"/>
            <a:ext cx="215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 2, 3, 4, &amp;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52" y="1286539"/>
            <a:ext cx="328599" cy="328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89" y="1641870"/>
            <a:ext cx="328599" cy="328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88" y="2137705"/>
            <a:ext cx="328599" cy="328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4" y="3158356"/>
            <a:ext cx="328599" cy="328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04" y="3576570"/>
            <a:ext cx="328599" cy="3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Yellow Background Free Stock Photo - Public Doma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9714"/>
          </a:xfrm>
          <a:noFill/>
        </p:spPr>
        <p:txBody>
          <a:bodyPr/>
          <a:lstStyle/>
          <a:p>
            <a:pPr algn="ctr"/>
            <a:r>
              <a:rPr lang="en-US" b="1" dirty="0" err="1"/>
              <a:t>Sustantivos</a:t>
            </a:r>
            <a:r>
              <a:rPr lang="en-US" b="1" dirty="0"/>
              <a:t> y </a:t>
            </a:r>
            <a:r>
              <a:rPr lang="en-US" b="1" dirty="0" err="1"/>
              <a:t>Adjetivos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2848"/>
            <a:ext cx="6172200" cy="6025152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 Spanish, there are 2 groups of nouns.</a:t>
            </a:r>
          </a:p>
          <a:p>
            <a:r>
              <a:rPr lang="en-US" dirty="0"/>
              <a:t>These 2 groupings are referred to as masculine or feminine.</a:t>
            </a:r>
          </a:p>
          <a:p>
            <a:r>
              <a:rPr lang="en-US" dirty="0"/>
              <a:t>In general, masculine nouns will end with an ‘o’ &amp; feminine nouns will end with an ‘a.’ </a:t>
            </a:r>
          </a:p>
          <a:p>
            <a:r>
              <a:rPr lang="en-US" dirty="0"/>
              <a:t>There are exceptions to the rule that require pure memorization.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2848"/>
            <a:ext cx="6019800" cy="6025152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Since there are two groups of nouns, anything that modifies a noun must agree with it.</a:t>
            </a:r>
          </a:p>
          <a:p>
            <a:r>
              <a:rPr lang="en-US" dirty="0"/>
              <a:t>Adjectives must agree in both gender &amp; number with the noun they describe.</a:t>
            </a:r>
          </a:p>
          <a:p>
            <a:r>
              <a:rPr lang="en-US" dirty="0"/>
              <a:t>In Spanish, adjectives will follow the noun they describe with few exceptions:</a:t>
            </a:r>
          </a:p>
          <a:p>
            <a:pPr lvl="1"/>
            <a:r>
              <a:rPr lang="en-US" dirty="0"/>
              <a:t>definite &amp; indefinite articles (the &amp; a/an)</a:t>
            </a:r>
          </a:p>
          <a:p>
            <a:pPr lvl="1"/>
            <a:r>
              <a:rPr lang="en-US" dirty="0"/>
              <a:t>ordinal numbers (first, fifth, tenth,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possessive adjectives</a:t>
            </a:r>
          </a:p>
          <a:p>
            <a:pPr lvl="1"/>
            <a:r>
              <a:rPr lang="en-US" dirty="0"/>
              <a:t>demonstrative adjectives</a:t>
            </a:r>
          </a:p>
          <a:p>
            <a:pPr lvl="1"/>
            <a:r>
              <a:rPr lang="en-US" dirty="0"/>
              <a:t>the adjective </a:t>
            </a:r>
            <a:r>
              <a:rPr lang="en-US" dirty="0" err="1"/>
              <a:t>buen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7583"/>
          </a:xfrm>
        </p:spPr>
        <p:txBody>
          <a:bodyPr/>
          <a:lstStyle/>
          <a:p>
            <a:r>
              <a:rPr lang="es-ES" dirty="0" smtClean="0"/>
              <a:t>Para repasar, vamos 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2886"/>
            <a:ext cx="10419008" cy="5003442"/>
          </a:xfrm>
        </p:spPr>
        <p:txBody>
          <a:bodyPr/>
          <a:lstStyle/>
          <a:p>
            <a:r>
              <a:rPr lang="en-US" dirty="0" err="1" smtClean="0"/>
              <a:t>Repasar</a:t>
            </a:r>
            <a:r>
              <a:rPr lang="en-US" dirty="0" smtClean="0"/>
              <a:t> </a:t>
            </a:r>
            <a:r>
              <a:rPr lang="en-US" dirty="0" err="1" smtClean="0"/>
              <a:t>Espa</a:t>
            </a:r>
            <a:r>
              <a:rPr lang="es-ES" dirty="0" err="1" smtClean="0"/>
              <a:t>ñol</a:t>
            </a:r>
            <a:r>
              <a:rPr lang="es-ES" dirty="0" smtClean="0"/>
              <a:t> 1 y 2</a:t>
            </a:r>
            <a:endParaRPr lang="en-US" dirty="0"/>
          </a:p>
          <a:p>
            <a:pPr lvl="1"/>
            <a:r>
              <a:rPr lang="en-US" dirty="0" err="1"/>
              <a:t>Sustantivos</a:t>
            </a:r>
            <a:r>
              <a:rPr lang="en-US" dirty="0"/>
              <a:t> y </a:t>
            </a:r>
            <a:r>
              <a:rPr lang="en-US" dirty="0" err="1"/>
              <a:t>adjetivos</a:t>
            </a:r>
            <a:endParaRPr lang="en-US" dirty="0"/>
          </a:p>
          <a:p>
            <a:pPr lvl="1"/>
            <a:r>
              <a:rPr lang="en-US" dirty="0" err="1"/>
              <a:t>Pronombres</a:t>
            </a:r>
            <a:endParaRPr lang="en-US" dirty="0"/>
          </a:p>
          <a:p>
            <a:pPr lvl="1"/>
            <a:r>
              <a:rPr lang="en-US" dirty="0" err="1"/>
              <a:t>Conjugación</a:t>
            </a:r>
            <a:endParaRPr lang="en-US" dirty="0"/>
          </a:p>
          <a:p>
            <a:pPr lvl="2"/>
            <a:r>
              <a:rPr lang="en-US" dirty="0" err="1"/>
              <a:t>Presente</a:t>
            </a:r>
            <a:endParaRPr lang="en-US" dirty="0"/>
          </a:p>
          <a:p>
            <a:pPr lvl="2"/>
            <a:r>
              <a:rPr lang="en-US" dirty="0" err="1"/>
              <a:t>Pretérito</a:t>
            </a:r>
            <a:endParaRPr lang="en-US" dirty="0"/>
          </a:p>
          <a:p>
            <a:pPr lvl="1"/>
            <a:r>
              <a:rPr lang="en-US" dirty="0" err="1"/>
              <a:t>Perífrasis</a:t>
            </a:r>
            <a:r>
              <a:rPr lang="en-US" dirty="0"/>
              <a:t> </a:t>
            </a:r>
            <a:r>
              <a:rPr lang="en-US" dirty="0" err="1"/>
              <a:t>verbales</a:t>
            </a:r>
            <a:endParaRPr lang="en-US" dirty="0"/>
          </a:p>
          <a:p>
            <a:pPr lvl="1"/>
            <a:r>
              <a:rPr lang="en-US" dirty="0" err="1"/>
              <a:t>Mandatos</a:t>
            </a:r>
            <a:r>
              <a:rPr lang="en-US" dirty="0"/>
              <a:t> </a:t>
            </a:r>
            <a:r>
              <a:rPr lang="en-US" dirty="0" err="1"/>
              <a:t>afirmativos</a:t>
            </a:r>
            <a:r>
              <a:rPr lang="en-US" dirty="0"/>
              <a:t> y </a:t>
            </a:r>
            <a:r>
              <a:rPr lang="en-US" dirty="0" err="1"/>
              <a:t>negativos</a:t>
            </a:r>
            <a:endParaRPr lang="en-US" dirty="0"/>
          </a:p>
          <a:p>
            <a:pPr lvl="2"/>
            <a:r>
              <a:rPr lang="en-US" dirty="0" err="1"/>
              <a:t>pronombres</a:t>
            </a:r>
            <a:r>
              <a:rPr lang="en-US" dirty="0"/>
              <a:t> con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 smtClean="0"/>
              <a:t>mandatos</a:t>
            </a:r>
            <a:endParaRPr lang="en-US" dirty="0" smtClean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867" y="4218203"/>
            <a:ext cx="3103133" cy="2639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39091" y="6177498"/>
            <a:ext cx="2159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1, 2, 3, 4, &amp;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52" y="1286539"/>
            <a:ext cx="328599" cy="3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le:Lightyellow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5544"/>
          </a:xfrm>
          <a:noFill/>
        </p:spPr>
        <p:txBody>
          <a:bodyPr/>
          <a:lstStyle/>
          <a:p>
            <a:r>
              <a:rPr lang="en-US" b="1" u="sng" dirty="0" err="1"/>
              <a:t>Pronombres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1" y="765545"/>
            <a:ext cx="12192001" cy="6092455"/>
          </a:xfrm>
          <a:noFill/>
        </p:spPr>
        <p:txBody>
          <a:bodyPr/>
          <a:lstStyle/>
          <a:p>
            <a:r>
              <a:rPr lang="en-US" dirty="0"/>
              <a:t>Pronouns take the place of a noun (person, place, thing, or idea).</a:t>
            </a:r>
          </a:p>
          <a:p>
            <a:r>
              <a:rPr lang="en-US" dirty="0"/>
              <a:t>Pronouns will be different based on which noun they replace. This is due to the function of the noun in the sentence.</a:t>
            </a:r>
          </a:p>
          <a:p>
            <a:r>
              <a:rPr lang="en-US" dirty="0"/>
              <a:t>The groups of pronouns we have learned in Spanish are:</a:t>
            </a:r>
          </a:p>
          <a:p>
            <a:pPr lvl="1"/>
            <a:r>
              <a:rPr lang="en-US" dirty="0"/>
              <a:t>Subject pronouns (I, you, he, she, we,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Possessive pronouns (mine, yours, his, hers, ours,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Demonstrative pronouns (this one, that one, those ones,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Reflexive pronouns (myself, yourself, himself, ourselves,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Indirect object pronouns (me, him, her, us,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Direct object pronouns (it, them,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3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ile:Lightyellow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6675249"/>
              </p:ext>
            </p:extLst>
          </p:nvPr>
        </p:nvGraphicFramePr>
        <p:xfrm>
          <a:off x="199708" y="571771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He</a:t>
                      </a:r>
                      <a:r>
                        <a:rPr lang="en-US" sz="1500" baseline="0" dirty="0"/>
                        <a:t>     she    you (formal)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They</a:t>
                      </a:r>
                      <a:r>
                        <a:rPr lang="en-US" sz="1500" baseline="0" dirty="0"/>
                        <a:t>           </a:t>
                      </a:r>
                      <a:r>
                        <a:rPr lang="en-US" sz="1500" baseline="0" dirty="0" err="1"/>
                        <a:t>y’all</a:t>
                      </a:r>
                      <a:r>
                        <a:rPr lang="en-US" sz="1500" baseline="0" dirty="0"/>
                        <a:t> (formal)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86413521"/>
              </p:ext>
            </p:extLst>
          </p:nvPr>
        </p:nvGraphicFramePr>
        <p:xfrm>
          <a:off x="199708" y="104503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err="1"/>
                        <a:t>Sujeto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11405"/>
              </p:ext>
            </p:extLst>
          </p:nvPr>
        </p:nvGraphicFramePr>
        <p:xfrm>
          <a:off x="199708" y="2443455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534846"/>
              </p:ext>
            </p:extLst>
          </p:nvPr>
        </p:nvGraphicFramePr>
        <p:xfrm>
          <a:off x="199708" y="4828903"/>
          <a:ext cx="3915092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5092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posesivos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19012"/>
              </p:ext>
            </p:extLst>
          </p:nvPr>
        </p:nvGraphicFramePr>
        <p:xfrm>
          <a:off x="199708" y="2907098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058176"/>
              </p:ext>
            </p:extLst>
          </p:nvPr>
        </p:nvGraphicFramePr>
        <p:xfrm>
          <a:off x="199708" y="5296171"/>
          <a:ext cx="3915092" cy="1519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7546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1957546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Yours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Y’all’s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His/hers/yours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Theirs/</a:t>
                      </a:r>
                      <a:r>
                        <a:rPr lang="en-US" sz="1500" dirty="0" err="1"/>
                        <a:t>y’all’s</a:t>
                      </a:r>
                      <a:r>
                        <a:rPr lang="en-US" sz="1500" dirty="0"/>
                        <a:t>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85026"/>
              </p:ext>
            </p:extLst>
          </p:nvPr>
        </p:nvGraphicFramePr>
        <p:xfrm>
          <a:off x="6848863" y="4828903"/>
          <a:ext cx="5157197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7197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Demostrativos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493967"/>
              </p:ext>
            </p:extLst>
          </p:nvPr>
        </p:nvGraphicFramePr>
        <p:xfrm>
          <a:off x="7170919" y="2439830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422949"/>
              </p:ext>
            </p:extLst>
          </p:nvPr>
        </p:nvGraphicFramePr>
        <p:xfrm>
          <a:off x="7192102" y="56852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myself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ourselves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yourself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yourselves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himself/herself/yourself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theirselves</a:t>
                      </a:r>
                      <a:r>
                        <a:rPr lang="en-US" sz="1400" dirty="0"/>
                        <a:t>/yourselves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227066"/>
              </p:ext>
            </p:extLst>
          </p:nvPr>
        </p:nvGraphicFramePr>
        <p:xfrm>
          <a:off x="7192102" y="100944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Reflexivos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23217"/>
              </p:ext>
            </p:extLst>
          </p:nvPr>
        </p:nvGraphicFramePr>
        <p:xfrm>
          <a:off x="5585413" y="5296171"/>
          <a:ext cx="641005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2011">
                  <a:extLst>
                    <a:ext uri="{9D8B030D-6E8A-4147-A177-3AD203B41FA5}">
                      <a16:colId xmlns:a16="http://schemas.microsoft.com/office/drawing/2014/main" xmlns="" val="1965200986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51736585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47348449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70598582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1946651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These 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That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Those 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06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427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440423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28475" y="391154"/>
            <a:ext cx="1169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Replaces the subject (person doing the action) in a sentence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60136" y="390816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Directly comes in front of the verb to reflect action back on the subject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086997" y="93421"/>
            <a:ext cx="10591" cy="50343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76405" y="2882159"/>
            <a:ext cx="1231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a direct object which answers the “what?” of a subject/verb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3074" y="2596471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Identifies to whom the action happens or to whom the direct object is going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5294231"/>
            <a:ext cx="1231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the item of possession in a sentence</a:t>
            </a:r>
          </a:p>
        </p:txBody>
      </p:sp>
      <p:graphicFrame>
        <p:nvGraphicFramePr>
          <p:cNvPr id="2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952447"/>
              </p:ext>
            </p:extLst>
          </p:nvPr>
        </p:nvGraphicFramePr>
        <p:xfrm>
          <a:off x="7170919" y="289033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28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ile:Lightyellow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0985037"/>
              </p:ext>
            </p:extLst>
          </p:nvPr>
        </p:nvGraphicFramePr>
        <p:xfrm>
          <a:off x="199708" y="571771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I                             </a:t>
                      </a:r>
                      <a:r>
                        <a:rPr lang="en-US" sz="2500" dirty="0" err="1">
                          <a:solidFill>
                            <a:srgbClr val="FF0000"/>
                          </a:solidFill>
                        </a:rPr>
                        <a:t>Yo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We      </a:t>
                      </a:r>
                      <a:r>
                        <a:rPr lang="en-US" sz="2500" dirty="0" err="1">
                          <a:solidFill>
                            <a:srgbClr val="FF0000"/>
                          </a:solidFill>
                        </a:rPr>
                        <a:t>Nosotros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>
                          <a:solidFill>
                            <a:srgbClr val="FF0000"/>
                          </a:solidFill>
                        </a:rPr>
                        <a:t>Tú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</a:t>
                      </a:r>
                      <a:r>
                        <a:rPr lang="en-US" sz="2500" dirty="0" err="1">
                          <a:solidFill>
                            <a:srgbClr val="FF0000"/>
                          </a:solidFill>
                        </a:rPr>
                        <a:t>Vosotros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He</a:t>
                      </a:r>
                      <a:r>
                        <a:rPr lang="en-US" sz="1500" baseline="0" dirty="0"/>
                        <a:t>     she    you (formal)</a:t>
                      </a:r>
                    </a:p>
                    <a:p>
                      <a:r>
                        <a:rPr lang="es-ES" sz="1500" b="1" baseline="0" dirty="0">
                          <a:solidFill>
                            <a:srgbClr val="FF0000"/>
                          </a:solidFill>
                        </a:rPr>
                        <a:t>Él       Ella     Usted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They</a:t>
                      </a:r>
                      <a:r>
                        <a:rPr lang="en-US" sz="1500" baseline="0" dirty="0"/>
                        <a:t>                </a:t>
                      </a:r>
                      <a:r>
                        <a:rPr lang="en-US" sz="1500" baseline="0" dirty="0" err="1"/>
                        <a:t>y’all</a:t>
                      </a:r>
                      <a:r>
                        <a:rPr lang="en-US" sz="1500" baseline="0" dirty="0"/>
                        <a:t> (formal)</a:t>
                      </a:r>
                    </a:p>
                    <a:p>
                      <a:r>
                        <a:rPr lang="es-ES" sz="1500" b="1" baseline="0" dirty="0">
                          <a:solidFill>
                            <a:srgbClr val="FF0000"/>
                          </a:solidFill>
                        </a:rPr>
                        <a:t>Ellos/Ellas          Ustedes</a:t>
                      </a:r>
                      <a:endParaRPr lang="en-US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199708" y="104503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err="1"/>
                        <a:t>Sujeto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199708" y="2443455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199708" y="4828903"/>
          <a:ext cx="3915092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5092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posesivos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43424"/>
              </p:ext>
            </p:extLst>
          </p:nvPr>
        </p:nvGraphicFramePr>
        <p:xfrm>
          <a:off x="199708" y="2907098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me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/>
        </p:nvGraphicFramePr>
        <p:xfrm>
          <a:off x="199708" y="5296171"/>
          <a:ext cx="3915092" cy="1519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7546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1957546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Yours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Y’all’s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His/hers/yours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Theirs/</a:t>
                      </a:r>
                      <a:r>
                        <a:rPr lang="en-US" sz="1500" dirty="0" err="1"/>
                        <a:t>y’all’s</a:t>
                      </a:r>
                      <a:r>
                        <a:rPr lang="en-US" sz="1500" dirty="0"/>
                        <a:t>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7"/>
          <p:cNvGraphicFramePr>
            <a:graphicFrameLocks/>
          </p:cNvGraphicFramePr>
          <p:nvPr/>
        </p:nvGraphicFramePr>
        <p:xfrm>
          <a:off x="6848863" y="4828903"/>
          <a:ext cx="5157197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7197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Demostrativos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/>
        </p:nvGraphicFramePr>
        <p:xfrm>
          <a:off x="7170919" y="2439830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7192102" y="56852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myself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ourselves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yourself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yourselves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himself/herself/yourself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theirselves</a:t>
                      </a:r>
                      <a:r>
                        <a:rPr lang="en-US" sz="1400" dirty="0"/>
                        <a:t>/yourselves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8" name="Content Placeholder 7"/>
          <p:cNvGraphicFramePr>
            <a:graphicFrameLocks/>
          </p:cNvGraphicFramePr>
          <p:nvPr/>
        </p:nvGraphicFramePr>
        <p:xfrm>
          <a:off x="7192102" y="100944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Reflexivos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585413" y="5296171"/>
          <a:ext cx="641005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2011">
                  <a:extLst>
                    <a:ext uri="{9D8B030D-6E8A-4147-A177-3AD203B41FA5}">
                      <a16:colId xmlns:a16="http://schemas.microsoft.com/office/drawing/2014/main" xmlns="" val="1965200986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51736585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47348449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70598582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1946651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These 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That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Those 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06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427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440423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28475" y="391154"/>
            <a:ext cx="1169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Replaces the subject (person doing the action) in a sentence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60136" y="390816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Directly comes in front of the verb to reflect action back on the subject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086997" y="93421"/>
            <a:ext cx="10591" cy="50343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76405" y="2882159"/>
            <a:ext cx="1231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a direct object which answers the “what?” of a subject/verb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3074" y="2596471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Identifies to whom the action happens or to whom the direct object is going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5294231"/>
            <a:ext cx="1231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the item of possession in a sentence</a:t>
            </a:r>
          </a:p>
        </p:txBody>
      </p:sp>
      <p:graphicFrame>
        <p:nvGraphicFramePr>
          <p:cNvPr id="29" name="Content Placeholder 6"/>
          <p:cNvGraphicFramePr>
            <a:graphicFrameLocks/>
          </p:cNvGraphicFramePr>
          <p:nvPr/>
        </p:nvGraphicFramePr>
        <p:xfrm>
          <a:off x="7170919" y="289033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99708" y="0"/>
            <a:ext cx="5876697" cy="24398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2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ile:Lightyellow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99708" y="571771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I                             </a:t>
                      </a:r>
                      <a:r>
                        <a:rPr lang="en-US" sz="2500" dirty="0" err="1"/>
                        <a:t>Yo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We      </a:t>
                      </a:r>
                      <a:r>
                        <a:rPr lang="en-US" sz="2500" dirty="0" err="1"/>
                        <a:t>Nosotros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/>
                        <a:t>Tú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</a:t>
                      </a:r>
                      <a:r>
                        <a:rPr lang="en-US" sz="2500" dirty="0" err="1"/>
                        <a:t>Vosotros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He</a:t>
                      </a:r>
                      <a:r>
                        <a:rPr lang="en-US" sz="1500" baseline="0" dirty="0"/>
                        <a:t>     she    you (formal)</a:t>
                      </a:r>
                    </a:p>
                    <a:p>
                      <a:r>
                        <a:rPr lang="es-ES" sz="1500" b="1" baseline="0" dirty="0"/>
                        <a:t>Él       Ella     Usted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They</a:t>
                      </a:r>
                      <a:r>
                        <a:rPr lang="en-US" sz="1500" baseline="0" dirty="0"/>
                        <a:t>                </a:t>
                      </a:r>
                      <a:r>
                        <a:rPr lang="en-US" sz="1500" baseline="0" dirty="0" err="1"/>
                        <a:t>y’all</a:t>
                      </a:r>
                      <a:r>
                        <a:rPr lang="en-US" sz="1500" baseline="0" dirty="0"/>
                        <a:t> (formal)</a:t>
                      </a:r>
                    </a:p>
                    <a:p>
                      <a:r>
                        <a:rPr lang="es-ES" sz="1500" b="1" baseline="0" dirty="0"/>
                        <a:t>Ellos/Ellas          Ustedes</a:t>
                      </a:r>
                      <a:endParaRPr 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199708" y="104503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err="1"/>
                        <a:t>Sujeto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199708" y="2443455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199708" y="4828903"/>
          <a:ext cx="3915092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5092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posesivos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902878"/>
              </p:ext>
            </p:extLst>
          </p:nvPr>
        </p:nvGraphicFramePr>
        <p:xfrm>
          <a:off x="199708" y="2907098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me                        </a:t>
                      </a:r>
                      <a:r>
                        <a:rPr lang="en-US" sz="2500" dirty="0" err="1">
                          <a:solidFill>
                            <a:srgbClr val="FF0000"/>
                          </a:solidFill>
                        </a:rPr>
                        <a:t>Me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                 </a:t>
                      </a:r>
                      <a:r>
                        <a:rPr lang="en-US" sz="2500" dirty="0">
                          <a:solidFill>
                            <a:srgbClr val="FF0000"/>
                          </a:solidFill>
                        </a:rPr>
                        <a:t>Nos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>
                          <a:solidFill>
                            <a:srgbClr val="FF0000"/>
                          </a:solidFill>
                        </a:rPr>
                        <a:t>Te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         </a:t>
                      </a:r>
                      <a:r>
                        <a:rPr lang="en-US" sz="2500" dirty="0" err="1">
                          <a:solidFill>
                            <a:srgbClr val="FF0000"/>
                          </a:solidFill>
                        </a:rPr>
                        <a:t>Os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   </a:t>
                      </a:r>
                      <a:r>
                        <a:rPr lang="en-US" sz="2500" baseline="0" dirty="0">
                          <a:solidFill>
                            <a:srgbClr val="FF0000"/>
                          </a:solidFill>
                        </a:rPr>
                        <a:t>Le</a:t>
                      </a:r>
                      <a:endParaRPr lang="en-US" sz="1500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    </a:t>
                      </a:r>
                      <a:r>
                        <a:rPr lang="en-US" sz="2500" dirty="0">
                          <a:solidFill>
                            <a:srgbClr val="FF0000"/>
                          </a:solidFill>
                        </a:rPr>
                        <a:t>Les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/>
        </p:nvGraphicFramePr>
        <p:xfrm>
          <a:off x="199708" y="5296171"/>
          <a:ext cx="3915092" cy="1519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7546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1957546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Yours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Y’all’s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His/hers/yours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Theirs/</a:t>
                      </a:r>
                      <a:r>
                        <a:rPr lang="en-US" sz="1500" dirty="0" err="1"/>
                        <a:t>y’all’s</a:t>
                      </a:r>
                      <a:r>
                        <a:rPr lang="en-US" sz="1500" dirty="0"/>
                        <a:t>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7"/>
          <p:cNvGraphicFramePr>
            <a:graphicFrameLocks/>
          </p:cNvGraphicFramePr>
          <p:nvPr/>
        </p:nvGraphicFramePr>
        <p:xfrm>
          <a:off x="6848863" y="4828903"/>
          <a:ext cx="5157197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7197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Demostrativos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/>
        </p:nvGraphicFramePr>
        <p:xfrm>
          <a:off x="7170919" y="2439830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7192102" y="56852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myself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ourselves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yourself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yourselves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himself/herself/yourself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theirselves</a:t>
                      </a:r>
                      <a:r>
                        <a:rPr lang="en-US" sz="1400" dirty="0"/>
                        <a:t>/yourselves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8" name="Content Placeholder 7"/>
          <p:cNvGraphicFramePr>
            <a:graphicFrameLocks/>
          </p:cNvGraphicFramePr>
          <p:nvPr/>
        </p:nvGraphicFramePr>
        <p:xfrm>
          <a:off x="7192102" y="100944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Reflexivos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585413" y="5296171"/>
          <a:ext cx="641005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2011">
                  <a:extLst>
                    <a:ext uri="{9D8B030D-6E8A-4147-A177-3AD203B41FA5}">
                      <a16:colId xmlns:a16="http://schemas.microsoft.com/office/drawing/2014/main" xmlns="" val="1965200986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51736585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47348449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70598582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1946651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These 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That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Those 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06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427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440423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28475" y="391154"/>
            <a:ext cx="1169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Replaces the subject (person doing the action) in a sentence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60136" y="390816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Directly comes in front of the verb to reflect action back on the subject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086997" y="93421"/>
            <a:ext cx="10591" cy="50343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76405" y="2882159"/>
            <a:ext cx="1231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a direct object which answers the “what?” of a subject/verb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3074" y="2596471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Identifies to whom the action happens or to whom the direct object is going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5294231"/>
            <a:ext cx="1231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the item of possession in a sentence</a:t>
            </a:r>
          </a:p>
        </p:txBody>
      </p:sp>
      <p:graphicFrame>
        <p:nvGraphicFramePr>
          <p:cNvPr id="29" name="Content Placeholder 6"/>
          <p:cNvGraphicFramePr>
            <a:graphicFrameLocks/>
          </p:cNvGraphicFramePr>
          <p:nvPr/>
        </p:nvGraphicFramePr>
        <p:xfrm>
          <a:off x="7170919" y="289033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179026" y="2321945"/>
            <a:ext cx="5876697" cy="24398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3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ile:Lightyellow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99708" y="571771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I                             </a:t>
                      </a:r>
                      <a:r>
                        <a:rPr lang="en-US" sz="2500" dirty="0" err="1"/>
                        <a:t>Yo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We      </a:t>
                      </a:r>
                      <a:r>
                        <a:rPr lang="en-US" sz="2500" dirty="0" err="1"/>
                        <a:t>Nosotros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/>
                        <a:t>Tú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</a:t>
                      </a:r>
                      <a:r>
                        <a:rPr lang="en-US" sz="2500" dirty="0" err="1"/>
                        <a:t>Vosotros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He</a:t>
                      </a:r>
                      <a:r>
                        <a:rPr lang="en-US" sz="1500" baseline="0" dirty="0"/>
                        <a:t>     she    you (formal)</a:t>
                      </a:r>
                    </a:p>
                    <a:p>
                      <a:r>
                        <a:rPr lang="es-ES" sz="1500" b="1" baseline="0" dirty="0"/>
                        <a:t>Él       Ella     Usted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They</a:t>
                      </a:r>
                      <a:r>
                        <a:rPr lang="en-US" sz="1500" baseline="0" dirty="0"/>
                        <a:t>                </a:t>
                      </a:r>
                      <a:r>
                        <a:rPr lang="en-US" sz="1500" baseline="0" dirty="0" err="1"/>
                        <a:t>y’all</a:t>
                      </a:r>
                      <a:r>
                        <a:rPr lang="en-US" sz="1500" baseline="0" dirty="0"/>
                        <a:t> (formal)</a:t>
                      </a:r>
                    </a:p>
                    <a:p>
                      <a:r>
                        <a:rPr lang="es-ES" sz="1500" b="1" baseline="0" dirty="0"/>
                        <a:t>Ellos/Ellas          Ustedes</a:t>
                      </a:r>
                      <a:endParaRPr lang="en-U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199708" y="104503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de </a:t>
                      </a:r>
                      <a:r>
                        <a:rPr lang="en-US" baseline="0" dirty="0" err="1"/>
                        <a:t>Sujeto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/>
        </p:nvGraphicFramePr>
        <p:xfrm>
          <a:off x="199708" y="2443455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199708" y="4828903"/>
          <a:ext cx="3915092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5092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posesivos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/>
          <p:cNvGraphicFramePr>
            <a:graphicFrameLocks/>
          </p:cNvGraphicFramePr>
          <p:nvPr/>
        </p:nvGraphicFramePr>
        <p:xfrm>
          <a:off x="199708" y="2907098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me                        </a:t>
                      </a:r>
                      <a:r>
                        <a:rPr lang="en-US" sz="2500" dirty="0" err="1"/>
                        <a:t>Me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                 </a:t>
                      </a:r>
                      <a:r>
                        <a:rPr lang="en-US" sz="2500" dirty="0"/>
                        <a:t>Nos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                       </a:t>
                      </a:r>
                      <a:r>
                        <a:rPr lang="en-US" sz="2500" dirty="0" err="1"/>
                        <a:t>Te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              </a:t>
                      </a:r>
                      <a:r>
                        <a:rPr lang="en-US" sz="2500" dirty="0" err="1"/>
                        <a:t>Os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   </a:t>
                      </a:r>
                      <a:r>
                        <a:rPr lang="en-US" sz="2500" baseline="0" dirty="0"/>
                        <a:t>Le</a:t>
                      </a:r>
                      <a:endParaRPr lang="en-US" sz="15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    </a:t>
                      </a:r>
                      <a:r>
                        <a:rPr lang="en-US" sz="2500" dirty="0"/>
                        <a:t>Les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014417"/>
              </p:ext>
            </p:extLst>
          </p:nvPr>
        </p:nvGraphicFramePr>
        <p:xfrm>
          <a:off x="199708" y="5296171"/>
          <a:ext cx="3915092" cy="1592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7546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1957546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Mine   </a:t>
                      </a:r>
                      <a:r>
                        <a:rPr lang="en-US" sz="1900" b="1" dirty="0" err="1">
                          <a:solidFill>
                            <a:srgbClr val="FF0000"/>
                          </a:solidFill>
                        </a:rPr>
                        <a:t>Mío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</a:rPr>
                        <a:t>/a(s)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Ours  </a:t>
                      </a:r>
                      <a:r>
                        <a:rPr lang="en-US" sz="1900" b="1" dirty="0" err="1">
                          <a:solidFill>
                            <a:srgbClr val="FF0000"/>
                          </a:solidFill>
                        </a:rPr>
                        <a:t>Nuestro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</a:rPr>
                        <a:t>/a(s)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Yours  </a:t>
                      </a:r>
                      <a:r>
                        <a:rPr lang="en-US" sz="1900" b="1" dirty="0" err="1">
                          <a:solidFill>
                            <a:srgbClr val="FF0000"/>
                          </a:solidFill>
                        </a:rPr>
                        <a:t>Tuyo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</a:rPr>
                        <a:t>/a(s)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Y’all’s</a:t>
                      </a:r>
                      <a:r>
                        <a:rPr lang="en-US" sz="1500" dirty="0"/>
                        <a:t>  </a:t>
                      </a:r>
                      <a:r>
                        <a:rPr lang="en-US" sz="1900" b="1" dirty="0" err="1">
                          <a:solidFill>
                            <a:srgbClr val="FF0000"/>
                          </a:solidFill>
                        </a:rPr>
                        <a:t>Vuestro</a:t>
                      </a:r>
                      <a:r>
                        <a:rPr lang="en-US" sz="1900" b="1" dirty="0">
                          <a:solidFill>
                            <a:srgbClr val="FF0000"/>
                          </a:solidFill>
                        </a:rPr>
                        <a:t>/a(s)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06594">
                <a:tc>
                  <a:txBody>
                    <a:bodyPr/>
                    <a:lstStyle/>
                    <a:p>
                      <a:r>
                        <a:rPr lang="en-US" sz="1500" dirty="0"/>
                        <a:t>His/hers/yours (f)</a:t>
                      </a:r>
                    </a:p>
                    <a:p>
                      <a:r>
                        <a:rPr lang="es-ES" sz="1500" dirty="0"/>
                        <a:t>    </a:t>
                      </a:r>
                      <a:r>
                        <a:rPr lang="es-ES" sz="1700" b="1" dirty="0">
                          <a:solidFill>
                            <a:srgbClr val="FF0000"/>
                          </a:solidFill>
                        </a:rPr>
                        <a:t>Suyo/a(s)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Theirs/</a:t>
                      </a:r>
                      <a:r>
                        <a:rPr lang="en-US" sz="1500" dirty="0" err="1"/>
                        <a:t>y’all’s</a:t>
                      </a:r>
                      <a:r>
                        <a:rPr lang="en-US" sz="1500" dirty="0"/>
                        <a:t> (f)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rgbClr val="FF0000"/>
                          </a:solidFill>
                        </a:rPr>
                        <a:t>Suyo/a(s)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7"/>
          <p:cNvGraphicFramePr>
            <a:graphicFrameLocks/>
          </p:cNvGraphicFramePr>
          <p:nvPr/>
        </p:nvGraphicFramePr>
        <p:xfrm>
          <a:off x="6848863" y="4828903"/>
          <a:ext cx="5157197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7197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Demostrativos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6" name="Content Placeholder 7"/>
          <p:cNvGraphicFramePr>
            <a:graphicFrameLocks/>
          </p:cNvGraphicFramePr>
          <p:nvPr/>
        </p:nvGraphicFramePr>
        <p:xfrm>
          <a:off x="7170919" y="2439830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Objetos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Directos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7192102" y="56852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myself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ourselves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yourself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yourselves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400" dirty="0"/>
                        <a:t>himself/herself/yourself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theirselves</a:t>
                      </a:r>
                      <a:r>
                        <a:rPr lang="en-US" sz="1400" dirty="0"/>
                        <a:t>/yourselves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graphicFrame>
        <p:nvGraphicFramePr>
          <p:cNvPr id="18" name="Content Placeholder 7"/>
          <p:cNvGraphicFramePr>
            <a:graphicFrameLocks/>
          </p:cNvGraphicFramePr>
          <p:nvPr/>
        </p:nvGraphicFramePr>
        <p:xfrm>
          <a:off x="7192102" y="100944"/>
          <a:ext cx="4803366" cy="467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3366">
                  <a:extLst>
                    <a:ext uri="{9D8B030D-6E8A-4147-A177-3AD203B41FA5}">
                      <a16:colId xmlns:a16="http://schemas.microsoft.com/office/drawing/2014/main" xmlns="" val="978370032"/>
                    </a:ext>
                  </a:extLst>
                </a:gridCol>
              </a:tblGrid>
              <a:tr h="467268">
                <a:tc>
                  <a:txBody>
                    <a:bodyPr/>
                    <a:lstStyle/>
                    <a:p>
                      <a:r>
                        <a:rPr lang="en-US" dirty="0" err="1"/>
                        <a:t>Pronombres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Reflexivos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253602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585413" y="5296171"/>
          <a:ext cx="6410055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2011">
                  <a:extLst>
                    <a:ext uri="{9D8B030D-6E8A-4147-A177-3AD203B41FA5}">
                      <a16:colId xmlns:a16="http://schemas.microsoft.com/office/drawing/2014/main" xmlns="" val="1965200986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51736585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247348449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705985821"/>
                    </a:ext>
                  </a:extLst>
                </a:gridCol>
                <a:gridCol w="1282011">
                  <a:extLst>
                    <a:ext uri="{9D8B030D-6E8A-4147-A177-3AD203B41FA5}">
                      <a16:colId xmlns:a16="http://schemas.microsoft.com/office/drawing/2014/main" xmlns="" val="1946651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These 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That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Those 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065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Masculine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427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4404235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028475" y="391154"/>
            <a:ext cx="1169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Replaces the subject (person doing the action) in a sentence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60136" y="390816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Directly comes in front of the verb to reflect action back on the subject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086997" y="93421"/>
            <a:ext cx="10591" cy="50343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76405" y="2882159"/>
            <a:ext cx="12316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a direct object which answers the “what?” of a subject/verb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03074" y="2596471"/>
            <a:ext cx="11691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Identifies to whom the action happens or to whom the direct object is going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5294231"/>
            <a:ext cx="1231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Replaces the item of possession in a sentence</a:t>
            </a:r>
          </a:p>
        </p:txBody>
      </p:sp>
      <p:graphicFrame>
        <p:nvGraphicFramePr>
          <p:cNvPr id="29" name="Content Placeholder 6"/>
          <p:cNvGraphicFramePr>
            <a:graphicFrameLocks/>
          </p:cNvGraphicFramePr>
          <p:nvPr/>
        </p:nvGraphicFramePr>
        <p:xfrm>
          <a:off x="7170919" y="2890339"/>
          <a:ext cx="4803366" cy="175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683">
                  <a:extLst>
                    <a:ext uri="{9D8B030D-6E8A-4147-A177-3AD203B41FA5}">
                      <a16:colId xmlns:a16="http://schemas.microsoft.com/office/drawing/2014/main" xmlns="" val="380016809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xmlns="" val="1360092279"/>
                    </a:ext>
                  </a:extLst>
                </a:gridCol>
              </a:tblGrid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6809885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Y’all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3511"/>
                  </a:ext>
                </a:extLst>
              </a:tr>
              <a:tr h="584472">
                <a:tc>
                  <a:txBody>
                    <a:bodyPr/>
                    <a:lstStyle/>
                    <a:p>
                      <a:r>
                        <a:rPr lang="en-US" sz="1500" dirty="0"/>
                        <a:t>him/her/it/you</a:t>
                      </a:r>
                      <a:r>
                        <a:rPr lang="en-US" sz="1500" baseline="0" dirty="0"/>
                        <a:t> (f)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Them/</a:t>
                      </a:r>
                      <a:r>
                        <a:rPr lang="en-US" sz="1500" dirty="0" err="1"/>
                        <a:t>y’all</a:t>
                      </a:r>
                      <a:r>
                        <a:rPr lang="en-US" sz="1500" dirty="0"/>
                        <a:t> (f)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866377"/>
                  </a:ext>
                </a:extLst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67197" y="4658573"/>
            <a:ext cx="5279277" cy="22299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1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1D9E68D4BCF148B1A4ECAFBF696857" ma:contentTypeVersion="12" ma:contentTypeDescription="Create a new document." ma:contentTypeScope="" ma:versionID="127148b8ab306863f5a5e5f2b5134d88">
  <xsd:schema xmlns:xsd="http://www.w3.org/2001/XMLSchema" xmlns:xs="http://www.w3.org/2001/XMLSchema" xmlns:p="http://schemas.microsoft.com/office/2006/metadata/properties" xmlns:ns3="eb2c680e-3ebf-4490-9223-6ee5cda6274b" xmlns:ns4="4216ef82-f1bb-4b5a-b599-7746031946ea" targetNamespace="http://schemas.microsoft.com/office/2006/metadata/properties" ma:root="true" ma:fieldsID="0e1598de0d3bd6838da6b17bc712bc25" ns3:_="" ns4:_="">
    <xsd:import namespace="eb2c680e-3ebf-4490-9223-6ee5cda6274b"/>
    <xsd:import namespace="4216ef82-f1bb-4b5a-b599-7746031946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2c680e-3ebf-4490-9223-6ee5cda627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6ef82-f1bb-4b5a-b599-7746031946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F5FA40-20B4-4067-B167-D8BC6F03FB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2c680e-3ebf-4490-9223-6ee5cda6274b"/>
    <ds:schemaRef ds:uri="4216ef82-f1bb-4b5a-b599-7746031946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E7D86C-F6FE-4040-9DB3-4E6A749C9E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C9019D-08D8-4F97-A407-CFFDAF9215FA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eb2c680e-3ebf-4490-9223-6ee5cda6274b"/>
    <ds:schemaRef ds:uri="http://purl.org/dc/terms/"/>
    <ds:schemaRef ds:uri="http://purl.org/dc/elements/1.1/"/>
    <ds:schemaRef ds:uri="http://schemas.microsoft.com/office/infopath/2007/PartnerControls"/>
    <ds:schemaRef ds:uri="4216ef82-f1bb-4b5a-b599-7746031946e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 day, begin presentations, practice recipes or review</Template>
  <TotalTime>574</TotalTime>
  <Words>2711</Words>
  <Application>Microsoft Office PowerPoint</Application>
  <PresentationFormat>Widescreen</PresentationFormat>
  <Paragraphs>674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Bauhaus 93</vt:lpstr>
      <vt:lpstr>Calibri</vt:lpstr>
      <vt:lpstr>Calibri Light</vt:lpstr>
      <vt:lpstr>Office Theme</vt:lpstr>
      <vt:lpstr>Para repasar, vamos a…</vt:lpstr>
      <vt:lpstr>Lo más básico…</vt:lpstr>
      <vt:lpstr>Sustantivos y Adjetivos</vt:lpstr>
      <vt:lpstr>Para repasar, vamos a…</vt:lpstr>
      <vt:lpstr>Pronombres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 repasar, vamos a…</vt:lpstr>
      <vt:lpstr>¿Qué es conjugación?</vt:lpstr>
      <vt:lpstr>Spanish Verb conjugation:  1) Infinitive - ‘ar/er/ir’= stem 2) (when applicable) stem • change = stem-changed  3) stem+appropriate ending=conjugated verb</vt:lpstr>
      <vt:lpstr>PowerPoint Presentation</vt:lpstr>
      <vt:lpstr>Para repasar, vamos a…</vt:lpstr>
      <vt:lpstr>Perífrasis Verbales</vt:lpstr>
      <vt:lpstr>Para repasar, vamos a…</vt:lpstr>
      <vt:lpstr>Los Mandatos de tú</vt:lpstr>
      <vt:lpstr>Mandatos negativos…</vt:lpstr>
      <vt:lpstr>Gramática</vt:lpstr>
      <vt:lpstr>Gramática</vt:lpstr>
      <vt:lpstr>Mandatos Afirmativos con pronombres:</vt:lpstr>
      <vt:lpstr>Mandatos Negativos con pronombres:</vt:lpstr>
      <vt:lpstr>Para repasar, vamos a…</vt:lpstr>
    </vt:vector>
  </TitlesOfParts>
  <Company>Gibson County Special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Traduce la receta:</dc:title>
  <dc:creator>Misha Barbour</dc:creator>
  <cp:lastModifiedBy>Misha Heglar</cp:lastModifiedBy>
  <cp:revision>143</cp:revision>
  <cp:lastPrinted>2019-04-23T16:30:01Z</cp:lastPrinted>
  <dcterms:created xsi:type="dcterms:W3CDTF">2019-04-26T15:11:41Z</dcterms:created>
  <dcterms:modified xsi:type="dcterms:W3CDTF">2019-08-14T19:17:25Z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0x010100F31D9E68D4BCF148B1A4ECAFBF696857</vt:lpwstr>
  </property>
</Properties>
</file>