
<file path=[Content_Types].xml><?xml version="1.0" encoding="utf-8"?>
<Types xmlns="http://schemas.openxmlformats.org/package/2006/content-types">
  <Default Extension="png" ContentType="image/png"/>
  <Default Extension="png&amp;ehk=K0" ContentType="image/png"/>
  <Default Extension="jpeg" ContentType="image/jpeg"/>
  <Default Extension="rels" ContentType="application/vnd.openxmlformats-package.relationships+xml"/>
  <Default Extension="xml" ContentType="application/xml"/>
  <Default Extension="png&amp;ehk=wzhgY3Fuqixj2zyp68si5w&amp;r=0&amp;pid=OfficeInsert" ContentType="image/png"/>
  <Default Extension="gif" ContentType="image/gif"/>
  <Default Extension="jpg" ContentType="image/jpeg"/>
  <Default Extension="png&amp;ehk=lEfghxxF3aeiXruJ6na4tw&amp;r=0&amp;pid=OfficeInsert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6"/>
  </p:notesMasterIdLst>
  <p:sldIdLst>
    <p:sldId id="365" r:id="rId5"/>
    <p:sldId id="386" r:id="rId6"/>
    <p:sldId id="387" r:id="rId7"/>
    <p:sldId id="426" r:id="rId8"/>
    <p:sldId id="439" r:id="rId9"/>
    <p:sldId id="380" r:id="rId10"/>
    <p:sldId id="433" r:id="rId11"/>
    <p:sldId id="427" r:id="rId12"/>
    <p:sldId id="440" r:id="rId13"/>
    <p:sldId id="375" r:id="rId14"/>
    <p:sldId id="434" r:id="rId15"/>
    <p:sldId id="441" r:id="rId16"/>
    <p:sldId id="397" r:id="rId17"/>
    <p:sldId id="430" r:id="rId18"/>
    <p:sldId id="421" r:id="rId19"/>
    <p:sldId id="389" r:id="rId20"/>
    <p:sldId id="396" r:id="rId21"/>
    <p:sldId id="431" r:id="rId22"/>
    <p:sldId id="432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13" r:id="rId39"/>
    <p:sldId id="414" r:id="rId40"/>
    <p:sldId id="415" r:id="rId41"/>
    <p:sldId id="416" r:id="rId42"/>
    <p:sldId id="417" r:id="rId43"/>
    <p:sldId id="418" r:id="rId44"/>
    <p:sldId id="419" r:id="rId45"/>
    <p:sldId id="442" r:id="rId46"/>
    <p:sldId id="450" r:id="rId47"/>
    <p:sldId id="444" r:id="rId48"/>
    <p:sldId id="445" r:id="rId49"/>
    <p:sldId id="446" r:id="rId50"/>
    <p:sldId id="447" r:id="rId51"/>
    <p:sldId id="448" r:id="rId52"/>
    <p:sldId id="449" r:id="rId53"/>
    <p:sldId id="420" r:id="rId54"/>
    <p:sldId id="443" r:id="rId5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28" autoAdjust="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2D636D-D9F3-4346-9353-5D92E4DCA555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E75563-285E-4654-B41B-60E2A8999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5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rMH7budsxw&amp;index=3&amp;list=RDQ19Hhi0OQMM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Tócate la cabeza</a:t>
            </a:r>
          </a:p>
          <a:p>
            <a:r>
              <a:rPr lang="es-ES" dirty="0" smtClean="0"/>
              <a:t>Tócate</a:t>
            </a:r>
            <a:r>
              <a:rPr lang="es-ES" baseline="0" dirty="0" smtClean="0"/>
              <a:t> la nariz</a:t>
            </a:r>
          </a:p>
          <a:p>
            <a:r>
              <a:rPr lang="es-ES" baseline="0" dirty="0" smtClean="0"/>
              <a:t>Tócate las nalgas</a:t>
            </a:r>
          </a:p>
          <a:p>
            <a:r>
              <a:rPr lang="es-ES" baseline="0" dirty="0" smtClean="0"/>
              <a:t>Tócate las rodillas</a:t>
            </a:r>
          </a:p>
          <a:p>
            <a:r>
              <a:rPr lang="es-ES" baseline="0" dirty="0" smtClean="0"/>
              <a:t>Un saltito</a:t>
            </a:r>
          </a:p>
          <a:p>
            <a:r>
              <a:rPr lang="es-ES" baseline="0" dirty="0" smtClean="0"/>
              <a:t>Tócate la boca</a:t>
            </a:r>
          </a:p>
          <a:p>
            <a:r>
              <a:rPr lang="es-ES" baseline="0" dirty="0" smtClean="0"/>
              <a:t>Simón dice manos a los hombros</a:t>
            </a:r>
          </a:p>
          <a:p>
            <a:r>
              <a:rPr lang="es-ES" baseline="0" dirty="0" smtClean="0"/>
              <a:t>Simón dice manos a los ojos</a:t>
            </a:r>
          </a:p>
          <a:p>
            <a:r>
              <a:rPr lang="es-ES" baseline="0" dirty="0" smtClean="0"/>
              <a:t>Simón dice las manos a los pies</a:t>
            </a:r>
            <a:endParaRPr lang="en-US" baseline="0" dirty="0" smtClean="0"/>
          </a:p>
          <a:p>
            <a:r>
              <a:rPr lang="es-ES" baseline="0" dirty="0" smtClean="0"/>
              <a:t>Simón dice manos a la cintura</a:t>
            </a:r>
          </a:p>
          <a:p>
            <a:r>
              <a:rPr lang="es-ES" baseline="0" dirty="0" smtClean="0"/>
              <a:t>Tócate el pecho</a:t>
            </a:r>
          </a:p>
          <a:p>
            <a:r>
              <a:rPr lang="es-ES" baseline="0" dirty="0" smtClean="0"/>
              <a:t>Tócate la espalda</a:t>
            </a:r>
          </a:p>
          <a:p>
            <a:r>
              <a:rPr lang="es-ES" baseline="0" dirty="0" smtClean="0"/>
              <a:t>Tócate la cara</a:t>
            </a:r>
          </a:p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75563-285E-4654-B41B-60E2A89992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69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http://latindancecommunity.com/roots-of-bachata-dance/ </a:t>
            </a:r>
          </a:p>
          <a:p>
            <a:r>
              <a:rPr lang="en-US" dirty="0"/>
              <a:t>http://www.dancingthroughlife.com/classes-offered/bachata-classes/ </a:t>
            </a:r>
          </a:p>
          <a:p>
            <a:r>
              <a:rPr lang="en-US" dirty="0"/>
              <a:t>http://www.educando.edu.do/articulos/docente/origenes-de-la-bachata/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75563-285E-4654-B41B-60E2A89992B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https://www.youtube.com/watch?v=0kDULGTH7K0&amp;t=52s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75563-285E-4654-B41B-60E2A89992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8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https://www.youtube.com/watch?v=_NAHmq_YEi8 10min timer on </a:t>
            </a:r>
            <a:r>
              <a:rPr lang="en-US" dirty="0" err="1"/>
              <a:t>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4A29-A4AA-42B4-B968-06A863FBAB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20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https://www.youtube.com/watch?v=Uza-5W_Pnlk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75563-285E-4654-B41B-60E2A89992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3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https://www.youtube.com/watch?v=ryv3I-D8lmA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75563-285E-4654-B41B-60E2A89992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04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EDF8-D0DC-42C0-93AC-62540A189E2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6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http://www.donquijote.org/culture/dominican-republic/society/people/juan-pablo-Duarte </a:t>
            </a:r>
          </a:p>
          <a:p>
            <a:r>
              <a:rPr lang="en-US" dirty="0"/>
              <a:t>http://aglobalworld.com/holidays-around-the-world/dominican-republic-remembers-juan-pablo-duarte/ </a:t>
            </a:r>
          </a:p>
          <a:p>
            <a:r>
              <a:rPr lang="en-US" dirty="0"/>
              <a:t>http://www.conectate.com.do/articulo/dia-de-juan-pablo-duarte-26-de-enero/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hlinkClick r:id="rId3"/>
              </a:rPr>
              <a:t>https://www.youtube.com/watch?v=FrMH7budsxw&amp;index=3&amp;list=RDQ19Hhi0OQMM</a:t>
            </a:r>
            <a:r>
              <a:rPr lang="en-US" sz="1200" b="0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75563-285E-4654-B41B-60E2A89992B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40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http://www.iasorecords.com/music/a-history-of-merengue-popular-music-of-the-dominican-republic-perico-ripiao-merengue-tipico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75563-285E-4654-B41B-60E2A89992B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29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http://www.iasorecords.com/music/a-history-of-merengue-popular-music-of-the-dominican-republic-perico-ripiao-merengue-tipico</a:t>
            </a:r>
          </a:p>
          <a:p>
            <a:r>
              <a:rPr lang="en-US" dirty="0"/>
              <a:t>http://saboramerengue.com/noticia/3513/la-musica-tipica-continua-perdiendo-terreno-en-new-york-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75563-285E-4654-B41B-60E2A89992B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3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2D1AE-019E-417D-96AC-E2A3BDE79B0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1BAD-EC66-4700-ADA0-F10BD503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7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2D1AE-019E-417D-96AC-E2A3BDE79B0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1BAD-EC66-4700-ADA0-F10BD503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6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2D1AE-019E-417D-96AC-E2A3BDE79B0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1BAD-EC66-4700-ADA0-F10BD503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6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2D1AE-019E-417D-96AC-E2A3BDE79B0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1BAD-EC66-4700-ADA0-F10BD503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2D1AE-019E-417D-96AC-E2A3BDE79B0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1BAD-EC66-4700-ADA0-F10BD503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2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2D1AE-019E-417D-96AC-E2A3BDE79B0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1BAD-EC66-4700-ADA0-F10BD503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5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2D1AE-019E-417D-96AC-E2A3BDE79B0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1BAD-EC66-4700-ADA0-F10BD503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3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2D1AE-019E-417D-96AC-E2A3BDE79B0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1BAD-EC66-4700-ADA0-F10BD503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0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2D1AE-019E-417D-96AC-E2A3BDE79B0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1BAD-EC66-4700-ADA0-F10BD503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7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2D1AE-019E-417D-96AC-E2A3BDE79B0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1BAD-EC66-4700-ADA0-F10BD503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2D1AE-019E-417D-96AC-E2A3BDE79B0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1BAD-EC66-4700-ADA0-F10BD503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1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2D1AE-019E-417D-96AC-E2A3BDE79B0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71BAD-EC66-4700-ADA0-F10BD503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5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kDULGTH7K0" TargetMode="Externa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&amp;ehk=wzhgY3Fuqixj2zyp68si5w&amp;r=0&amp;pid=OfficeInsert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qMS3mc242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yv3I-D8lmA" TargetMode="Externa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lickr.com/photos/muha/868341339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belviderechiropractic.com/conditions/what-can-spring-cleaning-teach-you-about-your-health/" TargetMode="External"/><Relationship Id="rId2" Type="http://schemas.openxmlformats.org/officeDocument/2006/relationships/image" Target="../media/image32.png&amp;ehk=K0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lickr.com/photos/vin60/1969282014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&amp;ehk=wzhgY3Fuqixj2zyp68si5w&amp;r=0&amp;pid=OfficeInsert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S1KOiuiJtg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n.wikipedia.org/wiki/Coat_of_arms_of_the_Dominican_Republic" TargetMode="External"/><Relationship Id="rId4" Type="http://schemas.openxmlformats.org/officeDocument/2006/relationships/image" Target="../media/image47.png&amp;ehk=lEfghxxF3aeiXruJ6na4tw&amp;r=0&amp;pid=OfficeInsert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FrMH7budsxw" TargetMode="External"/><Relationship Id="rId6" Type="http://schemas.openxmlformats.org/officeDocument/2006/relationships/image" Target="../media/image50.PNG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t-2MeyunXKo" TargetMode="External"/><Relationship Id="rId5" Type="http://schemas.openxmlformats.org/officeDocument/2006/relationships/image" Target="../media/image52.jpeg"/><Relationship Id="rId4" Type="http://schemas.openxmlformats.org/officeDocument/2006/relationships/image" Target="../media/image51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5l1T72HMJ8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71hiB8Z-03k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eDVSX5M-ga0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90676"/>
          </a:xfrm>
        </p:spPr>
        <p:txBody>
          <a:bodyPr/>
          <a:lstStyle/>
          <a:p>
            <a:r>
              <a:rPr lang="en-US" b="1" dirty="0"/>
              <a:t>Hoy </a:t>
            </a:r>
            <a:r>
              <a:rPr lang="en-US" b="1" dirty="0" err="1"/>
              <a:t>vamos</a:t>
            </a:r>
            <a:r>
              <a:rPr lang="en-US" b="1" dirty="0"/>
              <a:t> 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90676"/>
            <a:ext cx="12192001" cy="4351338"/>
          </a:xfrm>
        </p:spPr>
        <p:txBody>
          <a:bodyPr>
            <a:noAutofit/>
          </a:bodyPr>
          <a:lstStyle/>
          <a:p>
            <a:pPr marL="388620" indent="-342900"/>
            <a:r>
              <a:rPr lang="en-US" dirty="0" err="1" smtClean="0"/>
              <a:t>Repasar</a:t>
            </a:r>
            <a:r>
              <a:rPr lang="en-US" dirty="0" smtClean="0"/>
              <a:t> para el </a:t>
            </a:r>
            <a:r>
              <a:rPr lang="en-US" dirty="0" err="1" smtClean="0"/>
              <a:t>examen</a:t>
            </a:r>
            <a:endParaRPr lang="en-US" dirty="0" smtClean="0"/>
          </a:p>
          <a:p>
            <a:pPr marL="845820" lvl="1" indent="-342900"/>
            <a:r>
              <a:rPr lang="en-US" dirty="0" err="1" smtClean="0"/>
              <a:t>Rutina</a:t>
            </a:r>
            <a:r>
              <a:rPr lang="en-US" dirty="0" smtClean="0"/>
              <a:t> </a:t>
            </a:r>
            <a:r>
              <a:rPr lang="en-US" dirty="0" err="1" smtClean="0"/>
              <a:t>diaria</a:t>
            </a:r>
            <a:endParaRPr lang="en-US" dirty="0" smtClean="0"/>
          </a:p>
          <a:p>
            <a:pPr marL="845820" lvl="1" indent="-342900"/>
            <a:r>
              <a:rPr lang="en-US" dirty="0" err="1" smtClean="0"/>
              <a:t>Partes</a:t>
            </a:r>
            <a:r>
              <a:rPr lang="en-US" dirty="0" smtClean="0"/>
              <a:t> del </a:t>
            </a:r>
            <a:r>
              <a:rPr lang="en-US" dirty="0" err="1" smtClean="0"/>
              <a:t>cuerpo</a:t>
            </a:r>
            <a:endParaRPr lang="en-US" dirty="0" smtClean="0"/>
          </a:p>
          <a:p>
            <a:pPr marL="845820" lvl="1" indent="-342900"/>
            <a:r>
              <a:rPr lang="en-US" dirty="0" err="1" smtClean="0"/>
              <a:t>Sintomas</a:t>
            </a:r>
            <a:endParaRPr lang="en-US" dirty="0" smtClean="0"/>
          </a:p>
          <a:p>
            <a:pPr marL="845820" lvl="1" indent="-342900"/>
            <a:r>
              <a:rPr lang="en-US" dirty="0" smtClean="0"/>
              <a:t>El </a:t>
            </a:r>
            <a:r>
              <a:rPr lang="en-US" dirty="0" err="1" smtClean="0"/>
              <a:t>t</a:t>
            </a:r>
            <a:r>
              <a:rPr lang="en-US" dirty="0" err="1" smtClean="0"/>
              <a:t>iempo</a:t>
            </a:r>
            <a:endParaRPr lang="en-US" dirty="0" smtClean="0"/>
          </a:p>
          <a:p>
            <a:pPr marL="845820" lvl="1" indent="-342900"/>
            <a:r>
              <a:rPr lang="en-US" dirty="0" err="1" smtClean="0"/>
              <a:t>Cultura</a:t>
            </a:r>
            <a:endParaRPr lang="en-US" dirty="0"/>
          </a:p>
          <a:p>
            <a:pPr marL="388620" indent="-34290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971" y="3770784"/>
            <a:ext cx="3237257" cy="2930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9199" y="5899405"/>
            <a:ext cx="241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ML.C.1, </a:t>
            </a:r>
            <a:r>
              <a:rPr lang="en-US" dirty="0" smtClean="0"/>
              <a:t>ML.C.2, ML.C.3, ML.C.4, &amp; ML.C.5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3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86691"/>
          </a:xfrm>
        </p:spPr>
        <p:txBody>
          <a:bodyPr/>
          <a:lstStyle/>
          <a:p>
            <a:r>
              <a:rPr lang="en-US" dirty="0" err="1" smtClean="0"/>
              <a:t>Actividad</a:t>
            </a:r>
            <a:r>
              <a:rPr lang="en-US" dirty="0" smtClean="0"/>
              <a:t> </a:t>
            </a:r>
            <a:r>
              <a:rPr lang="en-US" dirty="0" err="1" smtClean="0"/>
              <a:t>hablada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731114"/>
            <a:ext cx="6774873" cy="6126885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Haz 3 preguntas originales, aplicando tu vocabulario nuevo de la salud y el cuerpo. ¡Sé creativo!</a:t>
            </a:r>
          </a:p>
          <a:p>
            <a:r>
              <a:rPr lang="es-ES" dirty="0" smtClean="0"/>
              <a:t>Pregunta y responde a las preguntas de tu pareja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Imagenes de Estoy Enfermo | Estoy Enferma | para Whatsapp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644236"/>
            <a:ext cx="3761509" cy="376150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3752"/>
            <a:ext cx="12192000" cy="438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Describe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con </a:t>
            </a:r>
            <a:r>
              <a:rPr lang="en-US" dirty="0" err="1" smtClean="0"/>
              <a:t>frases</a:t>
            </a:r>
            <a:r>
              <a:rPr lang="en-US" dirty="0" smtClean="0"/>
              <a:t> completes </a:t>
            </a:r>
            <a:r>
              <a:rPr lang="en-US" dirty="0" err="1" smtClean="0"/>
              <a:t>españolas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724"/>
            <a:ext cx="12192000" cy="5883275"/>
          </a:xfrm>
        </p:spPr>
      </p:pic>
      <p:sp>
        <p:nvSpPr>
          <p:cNvPr id="9" name="TextBox 8"/>
          <p:cNvSpPr txBox="1"/>
          <p:nvPr/>
        </p:nvSpPr>
        <p:spPr>
          <a:xfrm>
            <a:off x="3265714" y="3812678"/>
            <a:ext cx="4049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A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57257" y="3812677"/>
            <a:ext cx="4049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B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1673" y="974724"/>
            <a:ext cx="3602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88079" y="1018103"/>
            <a:ext cx="3602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39838" y="1018103"/>
            <a:ext cx="3602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391597" y="1018103"/>
            <a:ext cx="3602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1673" y="3816628"/>
            <a:ext cx="3602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10444" y="3858843"/>
            <a:ext cx="3602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79622" y="3858843"/>
            <a:ext cx="3602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70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90676"/>
          </a:xfrm>
        </p:spPr>
        <p:txBody>
          <a:bodyPr/>
          <a:lstStyle/>
          <a:p>
            <a:r>
              <a:rPr lang="en-US" b="1" dirty="0"/>
              <a:t>Hoy </a:t>
            </a:r>
            <a:r>
              <a:rPr lang="en-US" b="1" dirty="0" err="1"/>
              <a:t>vamos</a:t>
            </a:r>
            <a:r>
              <a:rPr lang="en-US" b="1" dirty="0"/>
              <a:t> 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90676"/>
            <a:ext cx="12192001" cy="4351338"/>
          </a:xfrm>
        </p:spPr>
        <p:txBody>
          <a:bodyPr>
            <a:noAutofit/>
          </a:bodyPr>
          <a:lstStyle/>
          <a:p>
            <a:pPr marL="388620" indent="-342900"/>
            <a:r>
              <a:rPr lang="en-US" dirty="0" err="1" smtClean="0"/>
              <a:t>Repasar</a:t>
            </a:r>
            <a:r>
              <a:rPr lang="en-US" dirty="0" smtClean="0"/>
              <a:t> para el </a:t>
            </a:r>
            <a:r>
              <a:rPr lang="en-US" dirty="0" err="1" smtClean="0"/>
              <a:t>examen</a:t>
            </a:r>
            <a:endParaRPr lang="en-US" dirty="0" smtClean="0"/>
          </a:p>
          <a:p>
            <a:pPr marL="845820" lvl="1" indent="-342900"/>
            <a:r>
              <a:rPr lang="en-US" dirty="0" err="1" smtClean="0"/>
              <a:t>Rutina</a:t>
            </a:r>
            <a:r>
              <a:rPr lang="en-US" dirty="0" smtClean="0"/>
              <a:t> </a:t>
            </a:r>
            <a:r>
              <a:rPr lang="en-US" dirty="0" err="1" smtClean="0"/>
              <a:t>diaria</a:t>
            </a:r>
            <a:endParaRPr lang="en-US" dirty="0" smtClean="0"/>
          </a:p>
          <a:p>
            <a:pPr marL="845820" lvl="1" indent="-342900"/>
            <a:r>
              <a:rPr lang="en-US" dirty="0" err="1" smtClean="0"/>
              <a:t>Partes</a:t>
            </a:r>
            <a:r>
              <a:rPr lang="en-US" dirty="0" smtClean="0"/>
              <a:t> del </a:t>
            </a:r>
            <a:r>
              <a:rPr lang="en-US" dirty="0" err="1" smtClean="0"/>
              <a:t>cuerpo</a:t>
            </a:r>
            <a:endParaRPr lang="en-US" dirty="0" smtClean="0"/>
          </a:p>
          <a:p>
            <a:pPr marL="845820" lvl="1" indent="-342900"/>
            <a:r>
              <a:rPr lang="en-US" dirty="0" err="1" smtClean="0"/>
              <a:t>Sintomas</a:t>
            </a:r>
            <a:endParaRPr lang="en-US" dirty="0" smtClean="0"/>
          </a:p>
          <a:p>
            <a:pPr marL="845820" lvl="1" indent="-342900"/>
            <a:r>
              <a:rPr lang="en-US" dirty="0" smtClean="0"/>
              <a:t>El </a:t>
            </a:r>
            <a:r>
              <a:rPr lang="en-US" dirty="0" err="1" smtClean="0"/>
              <a:t>t</a:t>
            </a:r>
            <a:r>
              <a:rPr lang="en-US" dirty="0" err="1" smtClean="0"/>
              <a:t>iempo</a:t>
            </a:r>
            <a:endParaRPr lang="en-US" dirty="0" smtClean="0"/>
          </a:p>
          <a:p>
            <a:pPr marL="845820" lvl="1" indent="-342900"/>
            <a:r>
              <a:rPr lang="en-US" dirty="0" err="1" smtClean="0"/>
              <a:t>Cultura</a:t>
            </a:r>
            <a:endParaRPr lang="en-US" dirty="0"/>
          </a:p>
          <a:p>
            <a:pPr marL="388620" indent="-34290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971" y="3770784"/>
            <a:ext cx="3237257" cy="2930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9199" y="5899405"/>
            <a:ext cx="241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ML.C.1, </a:t>
            </a:r>
            <a:r>
              <a:rPr lang="en-US" dirty="0" smtClean="0"/>
              <a:t>ML.C.2, ML.C.3, ML.C.4, &amp; ML.C.5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kDULGTH7K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/>
          <p:cNvSpPr txBox="1">
            <a:spLocks/>
          </p:cNvSpPr>
          <p:nvPr/>
        </p:nvSpPr>
        <p:spPr>
          <a:xfrm>
            <a:off x="4985165" y="860740"/>
            <a:ext cx="7188591" cy="5827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23" y="1658864"/>
            <a:ext cx="121577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smtClean="0">
                <a:solidFill>
                  <a:srgbClr val="FF0000"/>
                </a:solidFill>
              </a:rPr>
              <a:t>Describe la </a:t>
            </a:r>
            <a:r>
              <a:rPr lang="en-US" sz="2500" i="1" dirty="0" err="1" smtClean="0">
                <a:solidFill>
                  <a:srgbClr val="FF0000"/>
                </a:solidFill>
              </a:rPr>
              <a:t>foto</a:t>
            </a:r>
            <a:r>
              <a:rPr lang="en-US" sz="2500" i="1" dirty="0" smtClean="0">
                <a:solidFill>
                  <a:srgbClr val="FF0000"/>
                </a:solidFill>
              </a:rPr>
              <a:t> con </a:t>
            </a:r>
            <a:r>
              <a:rPr lang="en-US" sz="2500" i="1" dirty="0" err="1" smtClean="0">
                <a:solidFill>
                  <a:srgbClr val="FF0000"/>
                </a:solidFill>
              </a:rPr>
              <a:t>una</a:t>
            </a:r>
            <a:r>
              <a:rPr lang="en-US" sz="2500" i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frase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completa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española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i="1" u="sng" dirty="0" err="1">
                <a:solidFill>
                  <a:srgbClr val="FF0000"/>
                </a:solidFill>
              </a:rPr>
              <a:t>usando</a:t>
            </a:r>
            <a:r>
              <a:rPr lang="en-US" sz="2500" b="1" i="1" u="sng" dirty="0">
                <a:solidFill>
                  <a:srgbClr val="FF0000"/>
                </a:solidFill>
              </a:rPr>
              <a:t> el </a:t>
            </a:r>
            <a:r>
              <a:rPr lang="en-US" sz="2500" b="1" i="1" u="sng" dirty="0" err="1">
                <a:solidFill>
                  <a:srgbClr val="FF0000"/>
                </a:solidFill>
              </a:rPr>
              <a:t>vocabulario</a:t>
            </a:r>
            <a:r>
              <a:rPr lang="en-US" sz="2500" b="1" i="1" u="sng" dirty="0">
                <a:solidFill>
                  <a:srgbClr val="FF0000"/>
                </a:solidFill>
              </a:rPr>
              <a:t> del </a:t>
            </a:r>
            <a:r>
              <a:rPr lang="en-US" sz="2500" b="1" i="1" u="sng" dirty="0" err="1">
                <a:solidFill>
                  <a:srgbClr val="FF0000"/>
                </a:solidFill>
              </a:rPr>
              <a:t>tiempo</a:t>
            </a:r>
            <a:r>
              <a:rPr lang="es-ES" sz="2500" b="1" i="1" dirty="0">
                <a:solidFill>
                  <a:srgbClr val="FF0000"/>
                </a:solidFill>
              </a:rPr>
              <a:t>:</a:t>
            </a:r>
          </a:p>
          <a:p>
            <a:endParaRPr lang="es-ES" sz="2500" b="1" i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339E-7B83-4D95-854C-820F907CB994}"/>
              </a:ext>
            </a:extLst>
          </p:cNvPr>
          <p:cNvSpPr txBox="1"/>
          <p:nvPr/>
        </p:nvSpPr>
        <p:spPr>
          <a:xfrm>
            <a:off x="38302" y="2195340"/>
            <a:ext cx="5748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E71FB-5F83-46BC-A7E6-A78638E8B184}"/>
              </a:ext>
            </a:extLst>
          </p:cNvPr>
          <p:cNvSpPr txBox="1"/>
          <p:nvPr/>
        </p:nvSpPr>
        <p:spPr>
          <a:xfrm>
            <a:off x="3117032" y="2121249"/>
            <a:ext cx="5748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CAE77-E706-4270-929A-EEA28121AB5C}"/>
              </a:ext>
            </a:extLst>
          </p:cNvPr>
          <p:cNvSpPr txBox="1"/>
          <p:nvPr/>
        </p:nvSpPr>
        <p:spPr>
          <a:xfrm>
            <a:off x="6647772" y="2117653"/>
            <a:ext cx="5748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6449DB-32D4-4C59-8756-47A79CDE55A8}"/>
              </a:ext>
            </a:extLst>
          </p:cNvPr>
          <p:cNvSpPr txBox="1"/>
          <p:nvPr/>
        </p:nvSpPr>
        <p:spPr>
          <a:xfrm>
            <a:off x="38302" y="4602084"/>
            <a:ext cx="5748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4)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71B7B7-714E-46C1-A900-F3F15BEFB6D5}"/>
              </a:ext>
            </a:extLst>
          </p:cNvPr>
          <p:cNvSpPr txBox="1"/>
          <p:nvPr/>
        </p:nvSpPr>
        <p:spPr>
          <a:xfrm>
            <a:off x="3117032" y="4602084"/>
            <a:ext cx="5748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5)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6AF6B9-6625-4758-BAEC-EDFD9CDABDE8}"/>
              </a:ext>
            </a:extLst>
          </p:cNvPr>
          <p:cNvSpPr txBox="1"/>
          <p:nvPr/>
        </p:nvSpPr>
        <p:spPr>
          <a:xfrm>
            <a:off x="6543769" y="4602084"/>
            <a:ext cx="5748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6)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FACDF6-8D29-45EB-BE30-3DEB75182D95}"/>
              </a:ext>
            </a:extLst>
          </p:cNvPr>
          <p:cNvSpPr txBox="1"/>
          <p:nvPr/>
        </p:nvSpPr>
        <p:spPr>
          <a:xfrm>
            <a:off x="9895315" y="4602084"/>
            <a:ext cx="5748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7)</a:t>
            </a:r>
          </a:p>
        </p:txBody>
      </p:sp>
      <p:pic>
        <p:nvPicPr>
          <p:cNvPr id="24" name="Content Placeholder 2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76" y="2214117"/>
            <a:ext cx="2573301" cy="19909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" name="Content Placeholder 4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88" y="2089751"/>
            <a:ext cx="2676628" cy="2935657"/>
          </a:xfrm>
          <a:prstGeom prst="rect">
            <a:avLst/>
          </a:prstGeom>
        </p:spPr>
      </p:pic>
      <p:pic>
        <p:nvPicPr>
          <p:cNvPr id="26" name="Content Placeholder 4"/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39" y="2117653"/>
            <a:ext cx="2738367" cy="2075858"/>
          </a:xfrm>
          <a:prstGeom prst="rect">
            <a:avLst/>
          </a:prstGeom>
        </p:spPr>
      </p:pic>
      <p:pic>
        <p:nvPicPr>
          <p:cNvPr id="27" name="Content Placeholder 3"/>
          <p:cNvPicPr>
            <a:picLocks noGrp="1"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9" y="4353054"/>
            <a:ext cx="2560427" cy="2390522"/>
          </a:xfrm>
          <a:prstGeom prst="rect">
            <a:avLst/>
          </a:prstGeom>
        </p:spPr>
      </p:pic>
      <p:pic>
        <p:nvPicPr>
          <p:cNvPr id="28" name="Content Placeholder 5" descr="A close up of a logo&#10;&#10;Description generated with high confidence">
            <a:extLst>
              <a:ext uri="{FF2B5EF4-FFF2-40B4-BE49-F238E27FC236}">
                <a16:creationId xmlns:a16="http://schemas.microsoft.com/office/drawing/2014/main" id="{0C7F0E79-C223-413B-A235-6AE76259F6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837" y="4401454"/>
            <a:ext cx="2723397" cy="2342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3121" y="2214117"/>
            <a:ext cx="121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estación</a:t>
            </a:r>
            <a:endParaRPr lang="en-US" dirty="0"/>
          </a:p>
        </p:txBody>
      </p:sp>
      <p:pic>
        <p:nvPicPr>
          <p:cNvPr id="29" name="Content Placeholder 4"/>
          <p:cNvPicPr>
            <a:picLocks noGrp="1"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008" y="4446383"/>
            <a:ext cx="2754831" cy="2203864"/>
          </a:xfrm>
          <a:prstGeom prst="rect">
            <a:avLst/>
          </a:prstGeom>
        </p:spPr>
      </p:pic>
      <p:pic>
        <p:nvPicPr>
          <p:cNvPr id="30" name="Content Placeholder 4"/>
          <p:cNvPicPr>
            <a:picLocks noGrp="1"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041" y="4724672"/>
            <a:ext cx="1821684" cy="19255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Responde con tu pareja…actividad hablada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s-ES" dirty="0"/>
              <a:t>¿Durante la primavera, especialmente en abril, </a:t>
            </a:r>
            <a:r>
              <a:rPr lang="es-ES" dirty="0" smtClean="0"/>
              <a:t>qué tiempo hace?</a:t>
            </a:r>
            <a:endParaRPr lang="es-ES" dirty="0"/>
          </a:p>
          <a:p>
            <a:pPr marL="514350" indent="-514350">
              <a:buFont typeface="+mj-lt"/>
              <a:buAutoNum type="arabicParenR"/>
            </a:pPr>
            <a:r>
              <a:rPr lang="es-ES" dirty="0" smtClean="0"/>
              <a:t>¿Durante el verano, qué es la temperatura normal?</a:t>
            </a:r>
          </a:p>
          <a:p>
            <a:pPr marL="514350" indent="-514350">
              <a:buFont typeface="+mj-lt"/>
              <a:buAutoNum type="arabicParenR"/>
            </a:pPr>
            <a:r>
              <a:rPr lang="es-ES" dirty="0" smtClean="0"/>
              <a:t>¿Durante el otoño, qué tiempo hace?</a:t>
            </a:r>
          </a:p>
          <a:p>
            <a:pPr marL="514350" indent="-514350">
              <a:buFont typeface="+mj-lt"/>
              <a:buAutoNum type="arabicParenR"/>
            </a:pPr>
            <a:r>
              <a:rPr lang="es-ES" dirty="0" smtClean="0"/>
              <a:t>¿En el invierno, a veces aquí en Tennessee, qué tiempo hace?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7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3AE7D-B05E-46A6-901A-CC381AE7A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81859" cy="1043189"/>
          </a:xfrm>
          <a:solidFill>
            <a:srgbClr val="92D050"/>
          </a:solidFill>
        </p:spPr>
        <p:txBody>
          <a:bodyPr/>
          <a:lstStyle/>
          <a:p>
            <a:r>
              <a:rPr lang="es-ES" dirty="0" smtClean="0">
                <a:latin typeface="Berlin Sans FB Demi" panose="020E0802020502020306" pitchFamily="34" charset="0"/>
              </a:rPr>
              <a:t>Actividades habladas…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64AFE-4E7E-41C1-9C04-6E91598C5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043188"/>
            <a:ext cx="6181860" cy="5814811"/>
          </a:xfrm>
          <a:solidFill>
            <a:srgbClr val="FF9999"/>
          </a:solidFill>
        </p:spPr>
        <p:txBody>
          <a:bodyPr/>
          <a:lstStyle/>
          <a:p>
            <a:r>
              <a:rPr lang="es-ES" dirty="0"/>
              <a:t>Imagina un día perfecto para ti. </a:t>
            </a:r>
          </a:p>
          <a:p>
            <a:r>
              <a:rPr lang="es-ES" dirty="0"/>
              <a:t>Di a tu pareja EN ESPAÑOL el tiempo y la temperatura de </a:t>
            </a:r>
            <a:r>
              <a:rPr lang="es-ES" dirty="0" smtClean="0"/>
              <a:t>ese (</a:t>
            </a:r>
            <a:r>
              <a:rPr lang="es-ES" dirty="0" err="1" smtClean="0"/>
              <a:t>that</a:t>
            </a:r>
            <a:r>
              <a:rPr lang="es-ES" dirty="0" smtClean="0"/>
              <a:t>) </a:t>
            </a:r>
            <a:r>
              <a:rPr lang="es-ES" dirty="0"/>
              <a:t>día.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39874-B6C3-408E-B492-78BC1906B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859" y="0"/>
            <a:ext cx="6010141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000" b="1" dirty="0" err="1" smtClean="0"/>
              <a:t>Termina</a:t>
            </a:r>
            <a:r>
              <a:rPr lang="en-US" sz="3000" b="1" dirty="0" smtClean="0"/>
              <a:t> las </a:t>
            </a:r>
            <a:r>
              <a:rPr lang="en-US" sz="3000" b="1" dirty="0" err="1" smtClean="0"/>
              <a:t>siguientes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frases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en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español</a:t>
            </a:r>
            <a:r>
              <a:rPr lang="en-US" sz="3000" b="1" dirty="0" smtClean="0"/>
              <a:t> con </a:t>
            </a:r>
            <a:r>
              <a:rPr lang="en-US" sz="3000" b="1" dirty="0" err="1" smtClean="0"/>
              <a:t>tu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pareja</a:t>
            </a:r>
            <a:r>
              <a:rPr lang="en-US" sz="3000" b="1" dirty="0" smtClean="0"/>
              <a:t>:</a:t>
            </a:r>
          </a:p>
          <a:p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buen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, me </a:t>
            </a:r>
            <a:r>
              <a:rPr lang="en-US" dirty="0" err="1" smtClean="0"/>
              <a:t>gusta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Cuando</a:t>
            </a:r>
            <a:r>
              <a:rPr lang="en-US" dirty="0" smtClean="0"/>
              <a:t> hay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tormenta</a:t>
            </a:r>
            <a:r>
              <a:rPr lang="en-US" dirty="0" smtClean="0"/>
              <a:t>, me </a:t>
            </a:r>
            <a:r>
              <a:rPr lang="en-US" dirty="0" err="1" smtClean="0"/>
              <a:t>gusta</a:t>
            </a:r>
            <a:r>
              <a:rPr lang="en-US" smtClean="0"/>
              <a:t>…</a:t>
            </a:r>
            <a:endParaRPr lang="en-US" dirty="0" smtClean="0"/>
          </a:p>
          <a:p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frío</a:t>
            </a:r>
            <a:r>
              <a:rPr lang="en-US" dirty="0" smtClean="0"/>
              <a:t>, me </a:t>
            </a:r>
            <a:r>
              <a:rPr lang="en-US" dirty="0" err="1" smtClean="0"/>
              <a:t>gusta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calor</a:t>
            </a:r>
            <a:r>
              <a:rPr lang="en-US" dirty="0" smtClean="0"/>
              <a:t>, me </a:t>
            </a:r>
            <a:r>
              <a:rPr lang="en-US" dirty="0" err="1" smtClean="0"/>
              <a:t>gusta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viento</a:t>
            </a:r>
            <a:r>
              <a:rPr lang="en-US" dirty="0" smtClean="0"/>
              <a:t>, me </a:t>
            </a:r>
            <a:r>
              <a:rPr lang="en-US" dirty="0" err="1" smtClean="0"/>
              <a:t>gusta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Cuando</a:t>
            </a:r>
            <a:r>
              <a:rPr lang="en-US" dirty="0" smtClean="0"/>
              <a:t> el sol </a:t>
            </a:r>
            <a:r>
              <a:rPr lang="en-US" dirty="0" err="1" smtClean="0"/>
              <a:t>brilla</a:t>
            </a:r>
            <a:r>
              <a:rPr lang="en-US" dirty="0" smtClean="0"/>
              <a:t>, me </a:t>
            </a:r>
            <a:r>
              <a:rPr lang="en-US" dirty="0" err="1" smtClean="0"/>
              <a:t>gusta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llueve</a:t>
            </a:r>
            <a:r>
              <a:rPr lang="en-US" dirty="0" smtClean="0"/>
              <a:t>, me </a:t>
            </a:r>
            <a:r>
              <a:rPr lang="en-US" dirty="0" err="1" smtClean="0"/>
              <a:t>gusta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nieva</a:t>
            </a:r>
            <a:r>
              <a:rPr lang="en-US" dirty="0" smtClean="0"/>
              <a:t>, me </a:t>
            </a:r>
            <a:r>
              <a:rPr lang="en-US" dirty="0" err="1" smtClean="0"/>
              <a:t>gusta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141EA6-C2E4-4A9B-80AA-7D209AB9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450761"/>
          </a:xfrm>
        </p:spPr>
        <p:txBody>
          <a:bodyPr>
            <a:norm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www.youtube.com/watch?v=FqMS3mc242k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DE66D6-B29A-4E4D-8CBB-842C98F85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77330" y="10892"/>
            <a:ext cx="3614670" cy="6847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FF0000"/>
                </a:solidFill>
              </a:rPr>
              <a:t>De </a:t>
            </a:r>
            <a:r>
              <a:rPr lang="en-US" sz="2600" b="1" dirty="0" err="1">
                <a:solidFill>
                  <a:srgbClr val="FF0000"/>
                </a:solidFill>
              </a:rPr>
              <a:t>acuerdo</a:t>
            </a:r>
            <a:r>
              <a:rPr lang="en-US" sz="2600" b="1" dirty="0">
                <a:solidFill>
                  <a:srgbClr val="FF0000"/>
                </a:solidFill>
              </a:rPr>
              <a:t> con el </a:t>
            </a:r>
            <a:r>
              <a:rPr lang="en-US" sz="2600" b="1" dirty="0" err="1" smtClean="0">
                <a:solidFill>
                  <a:srgbClr val="FF0000"/>
                </a:solidFill>
              </a:rPr>
              <a:t>vídeo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responde</a:t>
            </a:r>
            <a:r>
              <a:rPr lang="en-US" sz="2600" b="1" dirty="0">
                <a:solidFill>
                  <a:srgbClr val="FF0000"/>
                </a:solidFill>
              </a:rPr>
              <a:t> a las </a:t>
            </a:r>
            <a:r>
              <a:rPr lang="en-US" sz="2600" b="1" dirty="0" err="1">
                <a:solidFill>
                  <a:srgbClr val="FF0000"/>
                </a:solidFill>
              </a:rPr>
              <a:t>siguientes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en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frases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completas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españolas</a:t>
            </a:r>
            <a:r>
              <a:rPr lang="en-US" sz="2600" b="1" dirty="0">
                <a:solidFill>
                  <a:srgbClr val="FF0000"/>
                </a:solidFill>
              </a:rPr>
              <a:t>:</a:t>
            </a:r>
          </a:p>
          <a:p>
            <a:pPr marL="514350" indent="-514350">
              <a:buFont typeface="+mj-lt"/>
              <a:buAutoNum type="arabicParenR"/>
            </a:pPr>
            <a:r>
              <a:rPr lang="es-ES" sz="2600" dirty="0" smtClean="0"/>
              <a:t>¿Va a haber tormentas pronto (</a:t>
            </a:r>
            <a:r>
              <a:rPr lang="es-ES" sz="2600" dirty="0" err="1" smtClean="0"/>
              <a:t>soon</a:t>
            </a:r>
            <a:r>
              <a:rPr lang="es-ES" sz="2600" dirty="0" smtClean="0"/>
              <a:t>)?</a:t>
            </a:r>
            <a:endParaRPr lang="es-ES" sz="2600" dirty="0"/>
          </a:p>
          <a:p>
            <a:pPr marL="514350" indent="-514350">
              <a:buFont typeface="+mj-lt"/>
              <a:buAutoNum type="arabicParenR"/>
            </a:pPr>
            <a:r>
              <a:rPr lang="es-ES" sz="2600" dirty="0" smtClean="0"/>
              <a:t>¿Va a hacer viento el miércoles y jueves?</a:t>
            </a:r>
            <a:endParaRPr lang="es-ES" sz="2600" dirty="0"/>
          </a:p>
          <a:p>
            <a:pPr marL="514350" indent="-514350">
              <a:buFont typeface="+mj-lt"/>
              <a:buAutoNum type="arabicParenR"/>
            </a:pPr>
            <a:r>
              <a:rPr lang="es-ES" sz="2600" dirty="0" smtClean="0"/>
              <a:t>¿Dónde va a llover?</a:t>
            </a:r>
            <a:endParaRPr lang="es-ES" sz="2600" dirty="0"/>
          </a:p>
          <a:p>
            <a:pPr marL="514350" indent="-514350">
              <a:buFont typeface="+mj-lt"/>
              <a:buAutoNum type="arabicParenR"/>
            </a:pPr>
            <a:r>
              <a:rPr lang="es-ES" sz="2600" dirty="0" smtClean="0"/>
              <a:t>¿Cuándo va a llover? </a:t>
            </a:r>
          </a:p>
          <a:p>
            <a:pPr marL="514350" indent="-514350">
              <a:buFont typeface="+mj-lt"/>
              <a:buAutoNum type="arabicParenR"/>
            </a:pPr>
            <a:r>
              <a:rPr lang="es-ES" sz="2600" dirty="0" smtClean="0"/>
              <a:t>¿Cuál será (</a:t>
            </a:r>
            <a:r>
              <a:rPr lang="es-ES" sz="2600" dirty="0" err="1" smtClean="0"/>
              <a:t>will</a:t>
            </a:r>
            <a:r>
              <a:rPr lang="es-ES" sz="2600" dirty="0" smtClean="0"/>
              <a:t> be) la temperatura máxima en Santo Domingo viernes?</a:t>
            </a:r>
            <a:endParaRPr lang="es-ES" sz="2600" dirty="0"/>
          </a:p>
          <a:p>
            <a:pPr marL="514350" indent="-514350">
              <a:buFont typeface="+mj-lt"/>
              <a:buAutoNum type="arabicParenR"/>
            </a:pPr>
            <a:endParaRPr lang="en-US" sz="2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020"/>
            <a:ext cx="8455823" cy="5393352"/>
          </a:xfrm>
        </p:spPr>
      </p:pic>
      <p:sp>
        <p:nvSpPr>
          <p:cNvPr id="2" name="TextBox 1"/>
          <p:cNvSpPr txBox="1"/>
          <p:nvPr/>
        </p:nvSpPr>
        <p:spPr>
          <a:xfrm>
            <a:off x="193964" y="5808372"/>
            <a:ext cx="82618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dirty="0" smtClean="0"/>
              <a:t>Actividad de escuchar…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002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ES" dirty="0" smtClean="0"/>
              <a:t>Preguntas para el pronóstico del tiempo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8172"/>
            <a:ext cx="12192000" cy="574982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3000" dirty="0" smtClean="0"/>
              <a:t>¿De cuál país es el pronóstico del tiempo?</a:t>
            </a:r>
          </a:p>
          <a:p>
            <a:pPr marL="514350" indent="-514350">
              <a:buFont typeface="+mj-lt"/>
              <a:buAutoNum type="arabicPeriod"/>
            </a:pPr>
            <a:endParaRPr lang="es-E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3000" dirty="0" smtClean="0"/>
              <a:t>¿Qué va a pasar en el norte del país?</a:t>
            </a:r>
          </a:p>
          <a:p>
            <a:pPr marL="514350" indent="-514350">
              <a:buFont typeface="+mj-lt"/>
              <a:buAutoNum type="arabicPeriod"/>
            </a:pPr>
            <a:endParaRPr lang="es-E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3000" dirty="0" smtClean="0"/>
              <a:t>¿Qué temperatura va a hacer en el norte del país?</a:t>
            </a:r>
          </a:p>
          <a:p>
            <a:pPr marL="514350" indent="-514350">
              <a:buFont typeface="+mj-lt"/>
              <a:buAutoNum type="arabicPeriod"/>
            </a:pPr>
            <a:endParaRPr lang="es-E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3000" dirty="0" smtClean="0"/>
              <a:t>¿Qué temperatura va a hacer en el centro del país?</a:t>
            </a:r>
          </a:p>
          <a:p>
            <a:pPr marL="514350" indent="-514350">
              <a:buFont typeface="+mj-lt"/>
              <a:buAutoNum type="arabicPeriod"/>
            </a:pPr>
            <a:endParaRPr lang="es-E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3000" dirty="0" smtClean="0"/>
              <a:t>¿</a:t>
            </a:r>
            <a:r>
              <a:rPr lang="es-ES" sz="3000" dirty="0" err="1" smtClean="0"/>
              <a:t>Qu</a:t>
            </a:r>
            <a:r>
              <a:rPr lang="en-US" sz="3000" dirty="0" smtClean="0"/>
              <a:t>é</a:t>
            </a:r>
            <a:r>
              <a:rPr lang="es-ES" sz="3000" dirty="0" smtClean="0"/>
              <a:t> </a:t>
            </a:r>
            <a:r>
              <a:rPr lang="es-ES" sz="3000" dirty="0" smtClean="0"/>
              <a:t>van a hacer las temperaturas mínimas para el país en general?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722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ryv3I-D8lmA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Escuela 25 D.E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0"/>
            <a:ext cx="6172200" cy="721821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" y="1205344"/>
            <a:ext cx="5569528" cy="565265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Traduce </a:t>
            </a:r>
            <a:r>
              <a:rPr lang="en-US" b="1" dirty="0" err="1" smtClean="0">
                <a:solidFill>
                  <a:srgbClr val="FF0000"/>
                </a:solidFill>
              </a:rPr>
              <a:t>los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pasos</a:t>
            </a:r>
            <a:r>
              <a:rPr lang="en-US" b="1" dirty="0" smtClean="0">
                <a:solidFill>
                  <a:srgbClr val="FF0000"/>
                </a:solidFill>
              </a:rPr>
              <a:t> de la </a:t>
            </a:r>
            <a:r>
              <a:rPr lang="en-US" b="1" dirty="0" err="1" smtClean="0">
                <a:solidFill>
                  <a:srgbClr val="FF0000"/>
                </a:solidFill>
              </a:rPr>
              <a:t>rutina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diaria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en</a:t>
            </a:r>
            <a:r>
              <a:rPr lang="en-US" b="1" dirty="0" smtClean="0">
                <a:solidFill>
                  <a:srgbClr val="FF0000"/>
                </a:solidFill>
              </a:rPr>
              <a:t> forma de “</a:t>
            </a:r>
            <a:r>
              <a:rPr lang="en-US" b="1" dirty="0" err="1" smtClean="0">
                <a:solidFill>
                  <a:srgbClr val="FF0000"/>
                </a:solidFill>
              </a:rPr>
              <a:t>Yo</a:t>
            </a:r>
            <a:r>
              <a:rPr lang="en-US" b="1" dirty="0" smtClean="0">
                <a:solidFill>
                  <a:srgbClr val="FF0000"/>
                </a:solidFill>
              </a:rPr>
              <a:t>.” Escribe </a:t>
            </a:r>
            <a:r>
              <a:rPr lang="en-US" b="1" dirty="0" err="1" smtClean="0">
                <a:solidFill>
                  <a:srgbClr val="FF0000"/>
                </a:solidFill>
              </a:rPr>
              <a:t>todas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en</a:t>
            </a:r>
            <a:r>
              <a:rPr lang="en-US" b="1" dirty="0" smtClean="0">
                <a:solidFill>
                  <a:srgbClr val="FF0000"/>
                </a:solidFill>
              </a:rPr>
              <a:t> un </a:t>
            </a:r>
            <a:r>
              <a:rPr lang="en-US" b="1" dirty="0" err="1" smtClean="0">
                <a:solidFill>
                  <a:srgbClr val="FF0000"/>
                </a:solidFill>
              </a:rPr>
              <a:t>párrafo</a:t>
            </a:r>
            <a:r>
              <a:rPr lang="en-US" b="1" dirty="0" smtClean="0">
                <a:solidFill>
                  <a:srgbClr val="FF0000"/>
                </a:solidFill>
              </a:rPr>
              <a:t>. Ten </a:t>
            </a:r>
            <a:r>
              <a:rPr lang="en-US" b="1" dirty="0" err="1" smtClean="0">
                <a:solidFill>
                  <a:srgbClr val="FF0000"/>
                </a:solidFill>
              </a:rPr>
              <a:t>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cuenta</a:t>
            </a:r>
            <a:r>
              <a:rPr lang="en-US" b="1" dirty="0" smtClean="0">
                <a:solidFill>
                  <a:srgbClr val="FF0000"/>
                </a:solidFill>
              </a:rPr>
              <a:t> que hay </a:t>
            </a:r>
            <a:r>
              <a:rPr lang="en-US" b="1" dirty="0" err="1" smtClean="0">
                <a:solidFill>
                  <a:srgbClr val="FF0000"/>
                </a:solidFill>
              </a:rPr>
              <a:t>verbos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reflexivos</a:t>
            </a:r>
            <a:r>
              <a:rPr lang="en-US" b="1" dirty="0" smtClean="0">
                <a:solidFill>
                  <a:srgbClr val="FF0000"/>
                </a:solidFill>
              </a:rPr>
              <a:t> y </a:t>
            </a:r>
            <a:r>
              <a:rPr lang="en-US" b="1" dirty="0" err="1" smtClean="0">
                <a:solidFill>
                  <a:srgbClr val="FF0000"/>
                </a:solidFill>
              </a:rPr>
              <a:t>verbos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regulares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s-ES" sz="2400" dirty="0" smtClean="0"/>
              <a:t>Me levanto. Me ducho. Me visto. Desayuno. Me voy a trabajar/Voy al trabajo. Empiezo el trabajo a las nueve de la mañana. Almuerzo. Termino de trabajar. Llego a la casa. Ceno. Veo/Miro la tele. Me acuesto.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931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23" y="599649"/>
            <a:ext cx="5439177" cy="5235208"/>
          </a:xfr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69" y="270456"/>
            <a:ext cx="5659478" cy="6318631"/>
          </a:xfr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658" y="708338"/>
            <a:ext cx="4672577" cy="5602310"/>
          </a:xfrm>
        </p:spPr>
      </p:pic>
    </p:spTree>
    <p:extLst>
      <p:ext uri="{BB962C8B-B14F-4D97-AF65-F5344CB8AC3E}">
        <p14:creationId xmlns:p14="http://schemas.microsoft.com/office/powerpoint/2010/main" val="27373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099D6-3B88-4AD8-8377-8DD38A96C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570BD-342A-4EEF-A424-8807F8A3CA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000000-0008-0000-0000-0000130000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3" y="499744"/>
            <a:ext cx="10134654" cy="61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46" y="227784"/>
            <a:ext cx="8048223" cy="643857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78" y="0"/>
            <a:ext cx="7001022" cy="4638177"/>
          </a:xfrm>
        </p:spPr>
      </p:pic>
      <p:pic>
        <p:nvPicPr>
          <p:cNvPr id="6" name="Content Placeholder 5" descr="A body of water next to the ocean&#10;&#10;Description generated with very high confidence">
            <a:extLst>
              <a:ext uri="{FF2B5EF4-FFF2-40B4-BE49-F238E27FC236}">
                <a16:creationId xmlns:a16="http://schemas.microsoft.com/office/drawing/2014/main" id="{3665CC59-3725-4423-89C1-D858B0C246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2319088"/>
            <a:ext cx="6794778" cy="4538912"/>
          </a:xfrm>
        </p:spPr>
      </p:pic>
    </p:spTree>
    <p:extLst>
      <p:ext uri="{BB962C8B-B14F-4D97-AF65-F5344CB8AC3E}">
        <p14:creationId xmlns:p14="http://schemas.microsoft.com/office/powerpoint/2010/main" val="6170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5E315-C2FC-4989-BCD6-CFA9A394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14EE1-31B4-497C-94FD-21BB51D905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7E6794-2C5D-4783-B2CC-2E827A896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8406" y="1825625"/>
            <a:ext cx="2125394" cy="4351338"/>
          </a:xfrm>
        </p:spPr>
        <p:txBody>
          <a:bodyPr/>
          <a:lstStyle/>
          <a:p>
            <a:r>
              <a:rPr lang="es-ES" dirty="0"/>
              <a:t>estación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4" y="329408"/>
            <a:ext cx="8726293" cy="63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04" y="1120462"/>
            <a:ext cx="8047484" cy="4909657"/>
          </a:xfr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1C74BC-F7BA-4EFC-89D2-EBA3382AFA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8739" y="1747674"/>
            <a:ext cx="3350036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31" y="308139"/>
            <a:ext cx="8147828" cy="60153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54E6A51-BCEA-4C5D-B782-8BACFF2DFADA}"/>
              </a:ext>
            </a:extLst>
          </p:cNvPr>
          <p:cNvSpPr txBox="1">
            <a:spLocks/>
          </p:cNvSpPr>
          <p:nvPr/>
        </p:nvSpPr>
        <p:spPr>
          <a:xfrm>
            <a:off x="491612" y="308139"/>
            <a:ext cx="21253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estación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97C5C-65C8-4716-AFF3-4B9F3340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860A4-7BD2-42E9-95FE-DBF53B7B8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17390" y="1825625"/>
            <a:ext cx="2954216" cy="4351338"/>
          </a:xfrm>
        </p:spPr>
        <p:txBody>
          <a:bodyPr/>
          <a:lstStyle/>
          <a:p>
            <a:r>
              <a:rPr lang="es-ES" dirty="0"/>
              <a:t>¿Qué está pasando?</a:t>
            </a:r>
          </a:p>
          <a:p>
            <a:r>
              <a:rPr lang="es-ES" dirty="0"/>
              <a:t>¿Qué es?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7" y="365124"/>
            <a:ext cx="8668323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verbos reflexivos ejercicio | Teaching spanish, Learning ..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91" y="0"/>
            <a:ext cx="7065818" cy="683029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94" y="365125"/>
            <a:ext cx="8636358" cy="6477269"/>
          </a:xfrm>
        </p:spPr>
      </p:pic>
    </p:spTree>
    <p:extLst>
      <p:ext uri="{BB962C8B-B14F-4D97-AF65-F5344CB8AC3E}">
        <p14:creationId xmlns:p14="http://schemas.microsoft.com/office/powerpoint/2010/main" val="24802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7C1D0-9AA9-4E74-8B7B-9D49A61B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0000000-0008-0000-0100-0000510000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3" y="2391508"/>
            <a:ext cx="4650996" cy="4337799"/>
          </a:xfrm>
          <a:prstGeom prst="rect">
            <a:avLst/>
          </a:prstGeom>
        </p:spPr>
      </p:pic>
      <p:pic>
        <p:nvPicPr>
          <p:cNvPr id="7" name="Content Placeholder 6" descr="A tree covered in snow&#10;&#10;Description generated with high confidence">
            <a:extLst>
              <a:ext uri="{FF2B5EF4-FFF2-40B4-BE49-F238E27FC236}">
                <a16:creationId xmlns:a16="http://schemas.microsoft.com/office/drawing/2014/main" id="{BE87DF1E-5124-41D0-A671-7BCC4EA0DC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84027" y="299074"/>
            <a:ext cx="7688752" cy="5004446"/>
          </a:xfrm>
        </p:spPr>
      </p:pic>
    </p:spTree>
    <p:extLst>
      <p:ext uri="{BB962C8B-B14F-4D97-AF65-F5344CB8AC3E}">
        <p14:creationId xmlns:p14="http://schemas.microsoft.com/office/powerpoint/2010/main" val="127573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09" y="365125"/>
            <a:ext cx="7122016" cy="7122016"/>
          </a:xfrm>
        </p:spPr>
      </p:pic>
    </p:spTree>
    <p:extLst>
      <p:ext uri="{BB962C8B-B14F-4D97-AF65-F5344CB8AC3E}">
        <p14:creationId xmlns:p14="http://schemas.microsoft.com/office/powerpoint/2010/main" val="27562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F5D5C-26E7-4769-A5BE-0A3D137C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close up of a logo&#10;&#10;Description generated with high confidence">
            <a:extLst>
              <a:ext uri="{FF2B5EF4-FFF2-40B4-BE49-F238E27FC236}">
                <a16:creationId xmlns:a16="http://schemas.microsoft.com/office/drawing/2014/main" id="{0C7F0E79-C223-413B-A235-6AE76259F6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7906"/>
            <a:ext cx="5751590" cy="494636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99AEA-0858-4C3C-9F9E-FA6B3BB73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7574" y="1825625"/>
            <a:ext cx="4376225" cy="4351338"/>
          </a:xfrm>
        </p:spPr>
        <p:txBody>
          <a:bodyPr/>
          <a:lstStyle/>
          <a:p>
            <a:r>
              <a:rPr lang="es-ES" dirty="0"/>
              <a:t>¿Qué es (todo juntos)?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16" y="882677"/>
            <a:ext cx="8430296" cy="5599226"/>
          </a:xfrm>
        </p:spPr>
      </p:pic>
    </p:spTree>
    <p:extLst>
      <p:ext uri="{BB962C8B-B14F-4D97-AF65-F5344CB8AC3E}">
        <p14:creationId xmlns:p14="http://schemas.microsoft.com/office/powerpoint/2010/main" val="39642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40308-5047-447D-A625-E5179A450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008E7-43F4-451F-80E1-D5653B8A24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FC450-6E74-47D8-8B5A-75A34DF87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37562" y="1825625"/>
            <a:ext cx="2716237" cy="4351338"/>
          </a:xfrm>
        </p:spPr>
        <p:txBody>
          <a:bodyPr/>
          <a:lstStyle/>
          <a:p>
            <a:r>
              <a:rPr lang="es-ES" dirty="0"/>
              <a:t>estación</a:t>
            </a:r>
            <a:endParaRPr lang="en-US" dirty="0"/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4" y="365125"/>
            <a:ext cx="8076258" cy="6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15" y="553791"/>
            <a:ext cx="7486470" cy="5623171"/>
          </a:xfrm>
        </p:spPr>
      </p:pic>
    </p:spTree>
    <p:extLst>
      <p:ext uri="{BB962C8B-B14F-4D97-AF65-F5344CB8AC3E}">
        <p14:creationId xmlns:p14="http://schemas.microsoft.com/office/powerpoint/2010/main" val="30038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759" y="365125"/>
            <a:ext cx="8225241" cy="6065948"/>
          </a:xfrm>
        </p:spPr>
      </p:pic>
      <p:pic>
        <p:nvPicPr>
          <p:cNvPr id="6" name="Content Placeholder 1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2" y="1981635"/>
            <a:ext cx="3874476" cy="3814233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904FE9F-317E-4422-B78C-B22F5310945D}"/>
              </a:ext>
            </a:extLst>
          </p:cNvPr>
          <p:cNvSpPr txBox="1">
            <a:spLocks/>
          </p:cNvSpPr>
          <p:nvPr/>
        </p:nvSpPr>
        <p:spPr>
          <a:xfrm>
            <a:off x="520505" y="365125"/>
            <a:ext cx="21253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estación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74" y="911224"/>
            <a:ext cx="6770173" cy="5416138"/>
          </a:xfrm>
        </p:spPr>
      </p:pic>
    </p:spTree>
    <p:extLst>
      <p:ext uri="{BB962C8B-B14F-4D97-AF65-F5344CB8AC3E}">
        <p14:creationId xmlns:p14="http://schemas.microsoft.com/office/powerpoint/2010/main" val="12875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500" y="347895"/>
            <a:ext cx="5748018" cy="5694131"/>
          </a:xfrm>
        </p:spPr>
      </p:pic>
      <p:sp>
        <p:nvSpPr>
          <p:cNvPr id="6" name="Oval 5"/>
          <p:cNvSpPr/>
          <p:nvPr/>
        </p:nvSpPr>
        <p:spPr>
          <a:xfrm>
            <a:off x="2073500" y="3161802"/>
            <a:ext cx="6207617" cy="33705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34 best images about Verbos - reflexivos on Pinterest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267"/>
            <a:ext cx="6310745" cy="6711733"/>
          </a:xfrm>
        </p:spPr>
      </p:pic>
      <p:sp>
        <p:nvSpPr>
          <p:cNvPr id="2" name="TextBox 1"/>
          <p:cNvSpPr txBox="1"/>
          <p:nvPr/>
        </p:nvSpPr>
        <p:spPr>
          <a:xfrm>
            <a:off x="838200" y="408658"/>
            <a:ext cx="4142509" cy="11503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1110" y="1202525"/>
            <a:ext cx="2770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eig's Blog: October 20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44" y="0"/>
            <a:ext cx="5881255" cy="253538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310745" y="1690688"/>
            <a:ext cx="5181600" cy="436201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Ahora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s-ES" b="1" dirty="0" smtClean="0">
                <a:solidFill>
                  <a:srgbClr val="FF0000"/>
                </a:solidFill>
              </a:rPr>
              <a:t>pregunta y responde en frases completas españolas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59" y="464915"/>
            <a:ext cx="6843332" cy="51324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854559" y="702507"/>
            <a:ext cx="6207617" cy="33705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65" y="1825625"/>
            <a:ext cx="3481070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(the jacket is the clue)</a:t>
            </a:r>
          </a:p>
        </p:txBody>
      </p:sp>
    </p:spTree>
    <p:extLst>
      <p:ext uri="{BB962C8B-B14F-4D97-AF65-F5344CB8AC3E}">
        <p14:creationId xmlns:p14="http://schemas.microsoft.com/office/powerpoint/2010/main" val="16827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90676"/>
          </a:xfrm>
        </p:spPr>
        <p:txBody>
          <a:bodyPr/>
          <a:lstStyle/>
          <a:p>
            <a:r>
              <a:rPr lang="en-US" b="1" dirty="0"/>
              <a:t>Hoy </a:t>
            </a:r>
            <a:r>
              <a:rPr lang="en-US" b="1" dirty="0" err="1"/>
              <a:t>vamos</a:t>
            </a:r>
            <a:r>
              <a:rPr lang="en-US" b="1" dirty="0"/>
              <a:t> 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90676"/>
            <a:ext cx="12192001" cy="4351338"/>
          </a:xfrm>
        </p:spPr>
        <p:txBody>
          <a:bodyPr>
            <a:noAutofit/>
          </a:bodyPr>
          <a:lstStyle/>
          <a:p>
            <a:pPr marL="388620" indent="-342900"/>
            <a:r>
              <a:rPr lang="en-US" dirty="0" err="1" smtClean="0"/>
              <a:t>Repasar</a:t>
            </a:r>
            <a:r>
              <a:rPr lang="en-US" dirty="0" smtClean="0"/>
              <a:t> para el </a:t>
            </a:r>
            <a:r>
              <a:rPr lang="en-US" dirty="0" err="1" smtClean="0"/>
              <a:t>examen</a:t>
            </a:r>
            <a:endParaRPr lang="en-US" dirty="0" smtClean="0"/>
          </a:p>
          <a:p>
            <a:pPr marL="845820" lvl="1" indent="-342900"/>
            <a:r>
              <a:rPr lang="en-US" dirty="0" err="1" smtClean="0"/>
              <a:t>Rutina</a:t>
            </a:r>
            <a:r>
              <a:rPr lang="en-US" dirty="0" smtClean="0"/>
              <a:t> </a:t>
            </a:r>
            <a:r>
              <a:rPr lang="en-US" dirty="0" err="1" smtClean="0"/>
              <a:t>diaria</a:t>
            </a:r>
            <a:endParaRPr lang="en-US" dirty="0" smtClean="0"/>
          </a:p>
          <a:p>
            <a:pPr marL="845820" lvl="1" indent="-342900"/>
            <a:r>
              <a:rPr lang="en-US" dirty="0" err="1" smtClean="0"/>
              <a:t>Partes</a:t>
            </a:r>
            <a:r>
              <a:rPr lang="en-US" dirty="0" smtClean="0"/>
              <a:t> del </a:t>
            </a:r>
            <a:r>
              <a:rPr lang="en-US" dirty="0" err="1" smtClean="0"/>
              <a:t>cuerpo</a:t>
            </a:r>
            <a:endParaRPr lang="en-US" dirty="0" smtClean="0"/>
          </a:p>
          <a:p>
            <a:pPr marL="845820" lvl="1" indent="-342900"/>
            <a:r>
              <a:rPr lang="en-US" dirty="0" err="1" smtClean="0"/>
              <a:t>Sintomas</a:t>
            </a:r>
            <a:endParaRPr lang="en-US" dirty="0" smtClean="0"/>
          </a:p>
          <a:p>
            <a:pPr marL="845820" lvl="1" indent="-342900"/>
            <a:r>
              <a:rPr lang="en-US" dirty="0" smtClean="0"/>
              <a:t>El </a:t>
            </a:r>
            <a:r>
              <a:rPr lang="en-US" dirty="0" err="1" smtClean="0"/>
              <a:t>t</a:t>
            </a:r>
            <a:r>
              <a:rPr lang="en-US" dirty="0" err="1" smtClean="0"/>
              <a:t>iempo</a:t>
            </a:r>
            <a:endParaRPr lang="en-US" dirty="0" smtClean="0"/>
          </a:p>
          <a:p>
            <a:pPr marL="845820" lvl="1" indent="-342900"/>
            <a:r>
              <a:rPr lang="en-US" dirty="0" err="1" smtClean="0"/>
              <a:t>Cultura</a:t>
            </a:r>
            <a:endParaRPr lang="en-US" dirty="0"/>
          </a:p>
          <a:p>
            <a:pPr marL="388620" indent="-34290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971" y="3770784"/>
            <a:ext cx="3237257" cy="2930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9199" y="5899405"/>
            <a:ext cx="241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ML.C.1, </a:t>
            </a:r>
            <a:r>
              <a:rPr lang="en-US" dirty="0" smtClean="0"/>
              <a:t>ML.C.2, ML.C.3, ML.C.4, &amp; ML.C.5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2402"/>
            <a:ext cx="12192000" cy="6860401"/>
          </a:xfrm>
          <a:prstGeom prst="rect">
            <a:avLst/>
          </a:prstGeom>
        </p:spPr>
      </p:pic>
      <p:sp>
        <p:nvSpPr>
          <p:cNvPr id="7" name="Content Placeholder 6"/>
          <p:cNvSpPr txBox="1">
            <a:spLocks noGrp="1"/>
          </p:cNvSpPr>
          <p:nvPr>
            <p:ph sz="half" idx="2"/>
          </p:nvPr>
        </p:nvSpPr>
        <p:spPr>
          <a:xfrm>
            <a:off x="1300766" y="4375643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000" b="1" dirty="0"/>
              <a:t>The Dominican Republic makes up the eastern two-thirds of the island Hispaniola in the Caribbean.  </a:t>
            </a:r>
          </a:p>
        </p:txBody>
      </p:sp>
    </p:spTree>
    <p:extLst>
      <p:ext uri="{BB962C8B-B14F-4D97-AF65-F5344CB8AC3E}">
        <p14:creationId xmlns:p14="http://schemas.microsoft.com/office/powerpoint/2010/main" val="4021653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59"/>
            <a:ext cx="12192000" cy="6887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762001"/>
            <a:ext cx="8458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</a:rPr>
              <a:t>Santo Domingo, the capital of the Dominican Republic, is the oldest city in the new world.</a:t>
            </a:r>
          </a:p>
        </p:txBody>
      </p:sp>
      <p:sp>
        <p:nvSpPr>
          <p:cNvPr id="6" name="5-Point Star 5">
            <a:hlinkClick r:id="rId3"/>
          </p:cNvPr>
          <p:cNvSpPr/>
          <p:nvPr/>
        </p:nvSpPr>
        <p:spPr>
          <a:xfrm>
            <a:off x="10363200" y="6442194"/>
            <a:ext cx="304800" cy="291061"/>
          </a:xfrm>
          <a:prstGeom prst="star5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304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317588" y="0"/>
            <a:ext cx="6874411" cy="304799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50" b="0" dirty="0"/>
              <a:t>The flag of the Dominican Republic was designed by </a:t>
            </a:r>
            <a:r>
              <a:rPr lang="en-US" sz="2250" dirty="0"/>
              <a:t>founding father Juan Pablo </a:t>
            </a:r>
            <a:r>
              <a:rPr lang="en-US" sz="2250" dirty="0" smtClean="0"/>
              <a:t>Duarte (el Padre de la Patria o </a:t>
            </a:r>
            <a:r>
              <a:rPr lang="en-US" sz="2250" dirty="0" err="1" smtClean="0"/>
              <a:t>Libertador</a:t>
            </a:r>
            <a:r>
              <a:rPr lang="en-US" sz="2250" dirty="0" smtClean="0"/>
              <a:t>)</a:t>
            </a:r>
            <a:r>
              <a:rPr lang="en-US" sz="2250" b="0" dirty="0" smtClean="0"/>
              <a:t>, </a:t>
            </a:r>
            <a:r>
              <a:rPr lang="en-US" sz="2250" b="0" dirty="0"/>
              <a:t>and adopted in </a:t>
            </a:r>
            <a:r>
              <a:rPr lang="en-US" sz="2250" dirty="0"/>
              <a:t>1844</a:t>
            </a:r>
            <a:r>
              <a:rPr lang="en-US" sz="2250" b="0" dirty="0"/>
              <a:t>, the same year they declared their </a:t>
            </a:r>
            <a:r>
              <a:rPr lang="en-US" sz="2250" dirty="0"/>
              <a:t>independence on February 27</a:t>
            </a:r>
            <a:r>
              <a:rPr lang="en-US" sz="2250" b="0" dirty="0"/>
              <a:t>. It is centered with a white cross that extends to the edges and divides the flag into four rectangles. </a:t>
            </a:r>
            <a:r>
              <a:rPr lang="en-US" sz="2250" dirty="0"/>
              <a:t>The color blue is for </a:t>
            </a:r>
            <a:r>
              <a:rPr lang="en-US" sz="2250" dirty="0" smtClean="0"/>
              <a:t>liberty (</a:t>
            </a:r>
            <a:r>
              <a:rPr lang="en-US" sz="2250" dirty="0" err="1" smtClean="0"/>
              <a:t>libertad</a:t>
            </a:r>
            <a:r>
              <a:rPr lang="en-US" sz="2250" dirty="0" smtClean="0"/>
              <a:t>), </a:t>
            </a:r>
            <a:r>
              <a:rPr lang="en-US" sz="2250" dirty="0"/>
              <a:t>red for the </a:t>
            </a:r>
            <a:r>
              <a:rPr lang="en-US" sz="2250" dirty="0" smtClean="0"/>
              <a:t>blood </a:t>
            </a:r>
            <a:r>
              <a:rPr lang="en-US" sz="2250" dirty="0"/>
              <a:t>of </a:t>
            </a:r>
            <a:r>
              <a:rPr lang="en-US" sz="2250" dirty="0" smtClean="0"/>
              <a:t>heroes (la </a:t>
            </a:r>
            <a:r>
              <a:rPr lang="en-US" sz="2250" dirty="0" err="1" smtClean="0"/>
              <a:t>sangre</a:t>
            </a:r>
            <a:r>
              <a:rPr lang="en-US" sz="2250" dirty="0" smtClean="0"/>
              <a:t> de </a:t>
            </a:r>
            <a:r>
              <a:rPr lang="en-US" sz="2250" dirty="0" err="1" smtClean="0"/>
              <a:t>los</a:t>
            </a:r>
            <a:r>
              <a:rPr lang="en-US" sz="2250" dirty="0" smtClean="0"/>
              <a:t> </a:t>
            </a:r>
            <a:r>
              <a:rPr lang="en-US" sz="2250" dirty="0" err="1" smtClean="0"/>
              <a:t>héroes</a:t>
            </a:r>
            <a:r>
              <a:rPr lang="en-US" sz="2250" dirty="0" smtClean="0"/>
              <a:t>), </a:t>
            </a:r>
            <a:r>
              <a:rPr lang="en-US" sz="2250" dirty="0"/>
              <a:t>and white for </a:t>
            </a:r>
            <a:r>
              <a:rPr lang="en-US" sz="2250" dirty="0" smtClean="0"/>
              <a:t>salvation (</a:t>
            </a:r>
            <a:r>
              <a:rPr lang="en-US" sz="2250" dirty="0" err="1" smtClean="0"/>
              <a:t>salvación</a:t>
            </a:r>
            <a:r>
              <a:rPr lang="en-US" sz="2250" dirty="0"/>
              <a:t>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7588" cy="3546831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89AA770-A89A-45E1-B639-C06E196E38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05700" y="2679702"/>
            <a:ext cx="4501660" cy="4089398"/>
          </a:xfrm>
        </p:spPr>
      </p:pic>
      <p:sp>
        <p:nvSpPr>
          <p:cNvPr id="2" name="TextBox 1"/>
          <p:cNvSpPr txBox="1"/>
          <p:nvPr/>
        </p:nvSpPr>
        <p:spPr>
          <a:xfrm>
            <a:off x="-12700" y="3718679"/>
            <a:ext cx="7518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50" dirty="0">
                <a:solidFill>
                  <a:prstClr val="black"/>
                </a:solidFill>
              </a:rPr>
              <a:t>The Dominican Republic coat of arms features a shield in quartered colors of the flag, with a laurel branch to the left and a palm frond to the right. The blue ribbon above the shield displays the </a:t>
            </a:r>
            <a:r>
              <a:rPr lang="en-US" sz="2150" b="1" dirty="0">
                <a:solidFill>
                  <a:prstClr val="black"/>
                </a:solidFill>
              </a:rPr>
              <a:t>national motto: Dios, Patria, Libertad </a:t>
            </a:r>
            <a:r>
              <a:rPr lang="en-US" sz="2150" dirty="0">
                <a:solidFill>
                  <a:prstClr val="black"/>
                </a:solidFill>
              </a:rPr>
              <a:t>(God, Fatherland, Liberty). Below the shield, the words </a:t>
            </a:r>
            <a:r>
              <a:rPr lang="en-US" sz="2150" dirty="0" err="1">
                <a:solidFill>
                  <a:prstClr val="black"/>
                </a:solidFill>
              </a:rPr>
              <a:t>República</a:t>
            </a:r>
            <a:r>
              <a:rPr lang="en-US" sz="2150" dirty="0">
                <a:solidFill>
                  <a:prstClr val="black"/>
                </a:solidFill>
              </a:rPr>
              <a:t> </a:t>
            </a:r>
            <a:r>
              <a:rPr lang="en-US" sz="2150" dirty="0" err="1">
                <a:solidFill>
                  <a:prstClr val="black"/>
                </a:solidFill>
              </a:rPr>
              <a:t>Dominicana</a:t>
            </a:r>
            <a:r>
              <a:rPr lang="en-US" sz="2150" dirty="0">
                <a:solidFill>
                  <a:prstClr val="black"/>
                </a:solidFill>
              </a:rPr>
              <a:t> appear on a red ribbon. In the center of the shield, flanked by six spears, is a </a:t>
            </a:r>
            <a:r>
              <a:rPr lang="en-US" sz="2150" b="1" dirty="0">
                <a:solidFill>
                  <a:prstClr val="black"/>
                </a:solidFill>
              </a:rPr>
              <a:t>Bible</a:t>
            </a:r>
            <a:r>
              <a:rPr lang="en-US" sz="2150" dirty="0">
                <a:solidFill>
                  <a:prstClr val="black"/>
                </a:solidFill>
              </a:rPr>
              <a:t> with a small golden cross above it. Popular belief claims that the pages are opened to the Gospel of </a:t>
            </a:r>
            <a:r>
              <a:rPr lang="en-US" sz="2150" b="1" dirty="0">
                <a:solidFill>
                  <a:prstClr val="black"/>
                </a:solidFill>
              </a:rPr>
              <a:t>John 8:32</a:t>
            </a:r>
            <a:r>
              <a:rPr lang="en-US" sz="2150" dirty="0">
                <a:solidFill>
                  <a:prstClr val="black"/>
                </a:solidFill>
              </a:rPr>
              <a:t>, which reads, </a:t>
            </a:r>
            <a:r>
              <a:rPr lang="en-US" sz="2150" b="1" dirty="0">
                <a:solidFill>
                  <a:prstClr val="black"/>
                </a:solidFill>
              </a:rPr>
              <a:t>"Y la </a:t>
            </a:r>
            <a:r>
              <a:rPr lang="en-US" sz="2150" b="1" dirty="0" err="1">
                <a:solidFill>
                  <a:prstClr val="black"/>
                </a:solidFill>
              </a:rPr>
              <a:t>verdad</a:t>
            </a:r>
            <a:r>
              <a:rPr lang="en-US" sz="2150" b="1" dirty="0">
                <a:solidFill>
                  <a:prstClr val="black"/>
                </a:solidFill>
              </a:rPr>
              <a:t> </a:t>
            </a:r>
            <a:r>
              <a:rPr lang="en-US" sz="2150" b="1" dirty="0" err="1">
                <a:solidFill>
                  <a:prstClr val="black"/>
                </a:solidFill>
              </a:rPr>
              <a:t>os</a:t>
            </a:r>
            <a:r>
              <a:rPr lang="en-US" sz="2150" b="1" dirty="0">
                <a:solidFill>
                  <a:prstClr val="black"/>
                </a:solidFill>
              </a:rPr>
              <a:t> </a:t>
            </a:r>
            <a:r>
              <a:rPr lang="en-US" sz="2150" b="1" dirty="0" err="1">
                <a:solidFill>
                  <a:prstClr val="black"/>
                </a:solidFill>
              </a:rPr>
              <a:t>hará</a:t>
            </a:r>
            <a:r>
              <a:rPr lang="en-US" sz="2150" b="1" dirty="0">
                <a:solidFill>
                  <a:prstClr val="black"/>
                </a:solidFill>
              </a:rPr>
              <a:t> </a:t>
            </a:r>
            <a:r>
              <a:rPr lang="en-US" sz="2150" b="1" dirty="0" err="1">
                <a:solidFill>
                  <a:prstClr val="black"/>
                </a:solidFill>
              </a:rPr>
              <a:t>libre</a:t>
            </a:r>
            <a:r>
              <a:rPr lang="en-US" sz="2150" b="1" dirty="0">
                <a:solidFill>
                  <a:prstClr val="black"/>
                </a:solidFill>
              </a:rPr>
              <a:t>." </a:t>
            </a:r>
            <a:r>
              <a:rPr lang="en-US" sz="2150" dirty="0">
                <a:solidFill>
                  <a:prstClr val="black"/>
                </a:solidFill>
              </a:rPr>
              <a:t>(And the truth shall make you free.)</a:t>
            </a:r>
          </a:p>
        </p:txBody>
      </p:sp>
    </p:spTree>
    <p:extLst>
      <p:ext uri="{BB962C8B-B14F-4D97-AF65-F5344CB8AC3E}">
        <p14:creationId xmlns:p14="http://schemas.microsoft.com/office/powerpoint/2010/main" val="22727657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0310"/>
          </a:xfrm>
        </p:spPr>
        <p:txBody>
          <a:bodyPr/>
          <a:lstStyle/>
          <a:p>
            <a:r>
              <a:rPr lang="en-US" dirty="0"/>
              <a:t>Juan Pablo Duarte… El </a:t>
            </a:r>
            <a:r>
              <a:rPr lang="en-US" dirty="0" err="1"/>
              <a:t>Libertador</a:t>
            </a:r>
            <a:r>
              <a:rPr lang="en-US" dirty="0"/>
              <a:t> y Padre de la Patria</a:t>
            </a:r>
          </a:p>
        </p:txBody>
      </p:sp>
      <p:pic>
        <p:nvPicPr>
          <p:cNvPr id="9" name="FrMH7budsxw"/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43035" y="696480"/>
            <a:ext cx="5748965" cy="4516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480"/>
            <a:ext cx="3014121" cy="34036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70746" y="1333500"/>
            <a:ext cx="3372289" cy="5524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/>
              <a:t>26/1/1813-15/7/1876</a:t>
            </a:r>
          </a:p>
          <a:p>
            <a:pPr marL="0" indent="0">
              <a:buNone/>
            </a:pPr>
            <a:r>
              <a:rPr lang="en-US" sz="2600" dirty="0" err="1"/>
              <a:t>Día</a:t>
            </a:r>
            <a:r>
              <a:rPr lang="en-US" sz="2600" dirty="0"/>
              <a:t> de Juan Pablo Duarte: </a:t>
            </a:r>
            <a:r>
              <a:rPr lang="en-US" sz="2600" dirty="0" err="1" smtClean="0"/>
              <a:t>usualmente</a:t>
            </a:r>
            <a:r>
              <a:rPr lang="en-US" sz="2600" dirty="0" smtClean="0"/>
              <a:t> el </a:t>
            </a:r>
            <a:r>
              <a:rPr lang="en-US" sz="2600" b="1" dirty="0" smtClean="0"/>
              <a:t>lunes</a:t>
            </a:r>
            <a:r>
              <a:rPr lang="en-US" sz="2600" dirty="0" smtClean="0"/>
              <a:t> </a:t>
            </a:r>
            <a:r>
              <a:rPr lang="en-US" sz="2600" dirty="0" err="1"/>
              <a:t>más</a:t>
            </a:r>
            <a:r>
              <a:rPr lang="en-US" sz="2600" dirty="0"/>
              <a:t> </a:t>
            </a:r>
            <a:r>
              <a:rPr lang="en-US" sz="2600" dirty="0" err="1"/>
              <a:t>cerca</a:t>
            </a:r>
            <a:r>
              <a:rPr lang="en-US" sz="2600" dirty="0"/>
              <a:t> </a:t>
            </a:r>
            <a:r>
              <a:rPr lang="en-US" sz="2600" dirty="0" smtClean="0"/>
              <a:t>al </a:t>
            </a:r>
            <a:r>
              <a:rPr lang="en-US" sz="2600" b="1" dirty="0"/>
              <a:t>26 de </a:t>
            </a:r>
            <a:r>
              <a:rPr lang="en-US" sz="2600" b="1" dirty="0" err="1"/>
              <a:t>enero</a:t>
            </a:r>
            <a:endParaRPr lang="en-US" sz="2600" b="1" dirty="0"/>
          </a:p>
          <a:p>
            <a:pPr marL="0" indent="0">
              <a:buNone/>
            </a:pPr>
            <a:r>
              <a:rPr lang="en-US" sz="2600" dirty="0"/>
              <a:t>1828-1833 </a:t>
            </a:r>
            <a:r>
              <a:rPr lang="en-US" sz="2600" dirty="0" err="1"/>
              <a:t>Estudió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Europa</a:t>
            </a:r>
          </a:p>
          <a:p>
            <a:pPr marL="0" indent="0">
              <a:buNone/>
            </a:pPr>
            <a:r>
              <a:rPr lang="en-US" sz="2600" dirty="0"/>
              <a:t>16/7/1838 </a:t>
            </a:r>
            <a:r>
              <a:rPr lang="en-US" sz="2600" dirty="0" err="1"/>
              <a:t>Formó</a:t>
            </a:r>
            <a:r>
              <a:rPr lang="en-US" sz="2600" dirty="0"/>
              <a:t> </a:t>
            </a:r>
            <a:r>
              <a:rPr lang="en-US" sz="2600" b="1" dirty="0"/>
              <a:t>La </a:t>
            </a:r>
            <a:r>
              <a:rPr lang="en-US" sz="2600" b="1" dirty="0" err="1"/>
              <a:t>Trinitaria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</a:t>
            </a:r>
            <a:r>
              <a:rPr lang="en-US" sz="2600" dirty="0" err="1"/>
              <a:t>secreto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La </a:t>
            </a:r>
            <a:r>
              <a:rPr lang="en-US" sz="2600" b="1" dirty="0" err="1"/>
              <a:t>Filantrópica</a:t>
            </a:r>
            <a:endParaRPr lang="en-US" sz="2600" b="1" dirty="0"/>
          </a:p>
          <a:p>
            <a:pPr marL="0" indent="0">
              <a:buNone/>
            </a:pPr>
            <a:r>
              <a:rPr lang="en-US" sz="2600" dirty="0"/>
              <a:t>1844 </a:t>
            </a:r>
            <a:r>
              <a:rPr lang="en-US" sz="2600" b="1" dirty="0" err="1"/>
              <a:t>exiliado</a:t>
            </a:r>
            <a:r>
              <a:rPr lang="en-US" sz="2600" dirty="0"/>
              <a:t> y </a:t>
            </a:r>
            <a:r>
              <a:rPr lang="en-US" sz="2600" dirty="0" err="1"/>
              <a:t>fue</a:t>
            </a:r>
            <a:r>
              <a:rPr lang="en-US" sz="2600" dirty="0"/>
              <a:t> a </a:t>
            </a:r>
            <a:r>
              <a:rPr lang="en-US" sz="2600" dirty="0" err="1"/>
              <a:t>vivir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Venezuela</a:t>
            </a:r>
          </a:p>
          <a:p>
            <a:pPr marL="0" indent="0">
              <a:buNone/>
            </a:pPr>
            <a:r>
              <a:rPr lang="en-US" sz="2600" dirty="0">
                <a:solidFill>
                  <a:prstClr val="black"/>
                </a:solidFill>
              </a:rPr>
              <a:t>27/2/1844 </a:t>
            </a:r>
            <a:r>
              <a:rPr lang="en-US" sz="2600" b="1" dirty="0" err="1">
                <a:solidFill>
                  <a:prstClr val="black"/>
                </a:solidFill>
              </a:rPr>
              <a:t>Día</a:t>
            </a:r>
            <a:r>
              <a:rPr lang="en-US" sz="2600" b="1" dirty="0">
                <a:solidFill>
                  <a:prstClr val="black"/>
                </a:solidFill>
              </a:rPr>
              <a:t> de </a:t>
            </a:r>
            <a:r>
              <a:rPr lang="en-US" sz="2600" b="1" dirty="0" err="1">
                <a:solidFill>
                  <a:prstClr val="black"/>
                </a:solidFill>
              </a:rPr>
              <a:t>Independencia</a:t>
            </a:r>
            <a:endParaRPr lang="en-US" sz="2600" b="1" dirty="0">
              <a:solidFill>
                <a:prstClr val="black"/>
              </a:solidFill>
            </a:endParaRPr>
          </a:p>
          <a:p>
            <a:pPr marL="342900" indent="-342900"/>
            <a:endParaRPr lang="en-US" sz="2600" dirty="0"/>
          </a:p>
          <a:p>
            <a:endParaRPr lang="en-US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3180599" y="696480"/>
            <a:ext cx="3221518" cy="637020"/>
          </a:xfrm>
        </p:spPr>
        <p:txBody>
          <a:bodyPr/>
          <a:lstStyle/>
          <a:p>
            <a:r>
              <a:rPr lang="en-US" dirty="0" err="1"/>
              <a:t>Fechas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r>
              <a:rPr lang="en-US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25" y="4095750"/>
            <a:ext cx="301412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Otros</a:t>
            </a:r>
            <a:r>
              <a:rPr lang="en-US" sz="2600" dirty="0"/>
              <a:t> ‘padres’: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Francisco del Rosario Sánchez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/>
              <a:t>Matías</a:t>
            </a:r>
            <a:r>
              <a:rPr lang="en-US" sz="2600" dirty="0"/>
              <a:t> Ramón </a:t>
            </a:r>
            <a:r>
              <a:rPr lang="en-US" sz="2600" dirty="0" err="1"/>
              <a:t>Mella</a:t>
            </a:r>
            <a:r>
              <a:rPr lang="en-US" sz="2600" dirty="0"/>
              <a:t> </a:t>
            </a:r>
          </a:p>
          <a:p>
            <a:r>
              <a:rPr lang="en-US" sz="2600" dirty="0" err="1"/>
              <a:t>Dictador</a:t>
            </a:r>
            <a:r>
              <a:rPr lang="en-US" sz="2600" dirty="0"/>
              <a:t>: Pedro Santana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2FE431-FEC7-434D-AB91-456F7E58EC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17" y="5430900"/>
            <a:ext cx="2895851" cy="13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6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72200" cy="10159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750" dirty="0"/>
              <a:t>Una </a:t>
            </a:r>
            <a:r>
              <a:rPr lang="en-US" sz="2750" dirty="0" err="1"/>
              <a:t>historia</a:t>
            </a:r>
            <a:r>
              <a:rPr lang="en-US" sz="2750" dirty="0"/>
              <a:t> </a:t>
            </a:r>
            <a:r>
              <a:rPr lang="en-US" sz="2750" dirty="0" err="1"/>
              <a:t>en</a:t>
            </a:r>
            <a:r>
              <a:rPr lang="en-US" sz="2750" dirty="0"/>
              <a:t> </a:t>
            </a:r>
            <a:r>
              <a:rPr lang="en-US" sz="2750" dirty="0" err="1"/>
              <a:t>movimientos</a:t>
            </a:r>
            <a:r>
              <a:rPr lang="en-US" sz="2750" dirty="0"/>
              <a:t>: El Merengue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49300"/>
            <a:ext cx="6172200" cy="61086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Merengue is a Caribbean dance &amp; music style.</a:t>
            </a:r>
          </a:p>
          <a:p>
            <a:pPr marL="0" indent="0">
              <a:buNone/>
            </a:pPr>
            <a:r>
              <a:rPr lang="en-US" dirty="0"/>
              <a:t> It’s usually associated with the Dominican Republic. </a:t>
            </a:r>
          </a:p>
          <a:p>
            <a:pPr marL="0" indent="0">
              <a:buNone/>
            </a:pPr>
            <a:r>
              <a:rPr lang="en-US" dirty="0"/>
              <a:t>Today, </a:t>
            </a:r>
            <a:r>
              <a:rPr lang="en-US" b="1" dirty="0"/>
              <a:t>merengue is </a:t>
            </a:r>
            <a:r>
              <a:rPr lang="en-US" dirty="0"/>
              <a:t>considered </a:t>
            </a:r>
            <a:r>
              <a:rPr lang="en-US" b="1" dirty="0"/>
              <a:t>the national dance &amp; music of the Dominican Republic.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u="sng" dirty="0"/>
              <a:t>3 types of merengue</a:t>
            </a:r>
            <a:r>
              <a:rPr lang="en-US" u="sng" dirty="0"/>
              <a:t>:</a:t>
            </a:r>
          </a:p>
          <a:p>
            <a:r>
              <a:rPr lang="en-US" dirty="0"/>
              <a:t>*</a:t>
            </a:r>
            <a:r>
              <a:rPr lang="en-US" u="sng" dirty="0" err="1"/>
              <a:t>Perico</a:t>
            </a:r>
            <a:r>
              <a:rPr lang="en-US" u="sng" dirty="0"/>
              <a:t> </a:t>
            </a:r>
            <a:r>
              <a:rPr lang="en-US" u="sng" dirty="0" err="1"/>
              <a:t>Ripiao</a:t>
            </a:r>
            <a:r>
              <a:rPr lang="en-US" u="sng" dirty="0"/>
              <a:t>*--Merengue </a:t>
            </a:r>
            <a:r>
              <a:rPr lang="en-US" u="sng" dirty="0" err="1"/>
              <a:t>Típico</a:t>
            </a:r>
            <a:endParaRPr lang="en-US" u="sng" dirty="0"/>
          </a:p>
          <a:p>
            <a:r>
              <a:rPr lang="en-US" dirty="0"/>
              <a:t>Merengue de </a:t>
            </a:r>
            <a:r>
              <a:rPr lang="en-US" dirty="0" err="1"/>
              <a:t>orquesta</a:t>
            </a:r>
            <a:endParaRPr lang="en-US" dirty="0"/>
          </a:p>
          <a:p>
            <a:r>
              <a:rPr lang="en-US" dirty="0"/>
              <a:t>Merengue de </a:t>
            </a:r>
            <a:r>
              <a:rPr lang="en-US" dirty="0" err="1"/>
              <a:t>guitarra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"/>
            <a:ext cx="6019800" cy="68579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Perico</a:t>
            </a:r>
            <a:r>
              <a:rPr lang="en-US" dirty="0"/>
              <a:t> </a:t>
            </a:r>
            <a:r>
              <a:rPr lang="en-US" dirty="0" err="1"/>
              <a:t>ripiao</a:t>
            </a:r>
            <a:r>
              <a:rPr lang="en-US" dirty="0"/>
              <a:t>, which is usually called </a:t>
            </a:r>
            <a:r>
              <a:rPr lang="en-US" b="1" dirty="0"/>
              <a:t>merengue </a:t>
            </a:r>
            <a:r>
              <a:rPr lang="en-US" b="1" dirty="0" err="1"/>
              <a:t>típico</a:t>
            </a:r>
            <a:r>
              <a:rPr lang="en-US" b="1" dirty="0"/>
              <a:t>, </a:t>
            </a:r>
            <a:r>
              <a:rPr lang="en-US" dirty="0"/>
              <a:t>is the oldest style still commonly played. </a:t>
            </a:r>
          </a:p>
          <a:p>
            <a:pPr marL="0" indent="0">
              <a:buNone/>
            </a:pPr>
            <a:r>
              <a:rPr lang="en-US" dirty="0"/>
              <a:t>It </a:t>
            </a:r>
            <a:r>
              <a:rPr lang="en-US" b="1" dirty="0"/>
              <a:t>originated</a:t>
            </a:r>
            <a:r>
              <a:rPr lang="en-US" dirty="0"/>
              <a:t> in the northern valley region around the city of </a:t>
            </a:r>
            <a:r>
              <a:rPr lang="en-US" b="1" dirty="0"/>
              <a:t>Santiago</a:t>
            </a:r>
            <a:r>
              <a:rPr lang="en-US" dirty="0"/>
              <a:t> called the </a:t>
            </a:r>
            <a:r>
              <a:rPr lang="en-US" dirty="0" err="1"/>
              <a:t>Cibao</a:t>
            </a:r>
            <a:r>
              <a:rPr lang="en-US" dirty="0"/>
              <a:t>, a rural, agricultural area.</a:t>
            </a:r>
          </a:p>
          <a:p>
            <a:pPr marL="0" indent="0">
              <a:buNone/>
            </a:pPr>
            <a:r>
              <a:rPr lang="en-US" dirty="0"/>
              <a:t>Some </a:t>
            </a:r>
            <a:r>
              <a:rPr lang="en-US" dirty="0" err="1"/>
              <a:t>merengueros</a:t>
            </a:r>
            <a:r>
              <a:rPr lang="en-US" dirty="0"/>
              <a:t> call it the </a:t>
            </a:r>
            <a:r>
              <a:rPr lang="en-US" b="1" dirty="0"/>
              <a:t>"country music" of the DR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First appeared in the </a:t>
            </a:r>
            <a:r>
              <a:rPr lang="en-US" b="1" dirty="0"/>
              <a:t>historical record in the 1840s</a:t>
            </a:r>
            <a:r>
              <a:rPr lang="en-US" dirty="0"/>
              <a:t>, when moralists tried to ban the music because of its </a:t>
            </a:r>
            <a:r>
              <a:rPr lang="en-US" b="1" dirty="0"/>
              <a:t>suggestive lyrics &amp; the sensual movements</a:t>
            </a:r>
            <a:r>
              <a:rPr lang="en-US" dirty="0"/>
              <a:t> of merengue dancers. </a:t>
            </a:r>
          </a:p>
          <a:p>
            <a:pPr marL="0" indent="0">
              <a:buNone/>
            </a:pPr>
            <a:r>
              <a:rPr lang="en-US" dirty="0"/>
              <a:t>The music's very name suggests controversy: </a:t>
            </a:r>
            <a:r>
              <a:rPr lang="en-US" b="1" dirty="0"/>
              <a:t>"</a:t>
            </a:r>
            <a:r>
              <a:rPr lang="en-US" b="1" dirty="0" err="1"/>
              <a:t>perico</a:t>
            </a:r>
            <a:r>
              <a:rPr lang="en-US" b="1" dirty="0"/>
              <a:t> </a:t>
            </a:r>
            <a:r>
              <a:rPr lang="en-US" b="1" dirty="0" err="1"/>
              <a:t>ripiao</a:t>
            </a:r>
            <a:r>
              <a:rPr lang="en-US" b="1" dirty="0"/>
              <a:t>", literally "ripped parrot"</a:t>
            </a:r>
            <a:r>
              <a:rPr lang="en-US" dirty="0"/>
              <a:t>, is said to be the </a:t>
            </a:r>
            <a:r>
              <a:rPr lang="en-US" b="1" dirty="0"/>
              <a:t>name of a brothel</a:t>
            </a:r>
            <a:r>
              <a:rPr lang="en-US" dirty="0"/>
              <a:t> where the music was originally played. </a:t>
            </a:r>
          </a:p>
          <a:p>
            <a:pPr marL="0" indent="0">
              <a:buNone/>
            </a:pPr>
            <a:r>
              <a:rPr lang="en-US" dirty="0"/>
              <a:t>Of course, efforts to censor the music were unsuccessful &amp; largely counterproductive, since its popularity has continued up to the present time.</a:t>
            </a:r>
          </a:p>
        </p:txBody>
      </p:sp>
    </p:spTree>
    <p:extLst>
      <p:ext uri="{BB962C8B-B14F-4D97-AF65-F5344CB8AC3E}">
        <p14:creationId xmlns:p14="http://schemas.microsoft.com/office/powerpoint/2010/main" val="29283301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57"/>
            <a:ext cx="4260567" cy="881543"/>
          </a:xfrm>
        </p:spPr>
        <p:txBody>
          <a:bodyPr>
            <a:normAutofit/>
          </a:bodyPr>
          <a:lstStyle/>
          <a:p>
            <a:r>
              <a:rPr lang="en-US" sz="2750" dirty="0"/>
              <a:t>Una </a:t>
            </a:r>
            <a:r>
              <a:rPr lang="en-US" sz="2750" dirty="0" err="1"/>
              <a:t>historia</a:t>
            </a:r>
            <a:r>
              <a:rPr lang="en-US" sz="2750" dirty="0"/>
              <a:t> </a:t>
            </a:r>
            <a:r>
              <a:rPr lang="en-US" sz="2750" dirty="0" err="1"/>
              <a:t>en</a:t>
            </a:r>
            <a:r>
              <a:rPr lang="en-US" sz="2750" dirty="0"/>
              <a:t> </a:t>
            </a:r>
            <a:r>
              <a:rPr lang="en-US" sz="2750" dirty="0" err="1"/>
              <a:t>movimientos</a:t>
            </a:r>
            <a:endParaRPr lang="en-US" sz="27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67" y="7457"/>
            <a:ext cx="7931433" cy="339614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403600"/>
            <a:ext cx="12192000" cy="345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At first, merengue </a:t>
            </a:r>
            <a:r>
              <a:rPr lang="en-US" dirty="0" err="1"/>
              <a:t>típico</a:t>
            </a:r>
            <a:r>
              <a:rPr lang="en-US" dirty="0"/>
              <a:t> was played on stringed instruments like the </a:t>
            </a:r>
            <a:r>
              <a:rPr lang="en-US" dirty="0" err="1"/>
              <a:t>tres</a:t>
            </a:r>
            <a:r>
              <a:rPr lang="en-US" dirty="0"/>
              <a:t> &amp; </a:t>
            </a:r>
            <a:r>
              <a:rPr lang="en-US" dirty="0" err="1"/>
              <a:t>cuatro</a:t>
            </a:r>
            <a:r>
              <a:rPr lang="en-US" dirty="0"/>
              <a:t>, but when </a:t>
            </a:r>
            <a:r>
              <a:rPr lang="en-US" b="1" dirty="0"/>
              <a:t>Germans</a:t>
            </a:r>
            <a:r>
              <a:rPr lang="en-US" dirty="0"/>
              <a:t> came to the island in the late 19th century trading their instruments for tobacco, the </a:t>
            </a:r>
            <a:r>
              <a:rPr lang="en-US" b="1" dirty="0"/>
              <a:t>accordion</a:t>
            </a:r>
            <a:r>
              <a:rPr lang="en-US" dirty="0"/>
              <a:t> quickly replaced the strings as lead instrument. </a:t>
            </a:r>
          </a:p>
          <a:p>
            <a:pPr marL="0" indent="0">
              <a:buNone/>
            </a:pPr>
            <a:r>
              <a:rPr lang="en-US" dirty="0"/>
              <a:t>The two principal percussion instruments, </a:t>
            </a:r>
            <a:r>
              <a:rPr lang="en-US" b="1" dirty="0" err="1"/>
              <a:t>güira</a:t>
            </a:r>
            <a:r>
              <a:rPr lang="en-US" b="1" dirty="0"/>
              <a:t> &amp; </a:t>
            </a:r>
            <a:r>
              <a:rPr lang="en-US" b="1" dirty="0" err="1"/>
              <a:t>tambora</a:t>
            </a:r>
            <a:r>
              <a:rPr lang="en-US" dirty="0"/>
              <a:t>, have been part of the ensemble since the music's inception, and are </a:t>
            </a:r>
            <a:r>
              <a:rPr lang="en-US" b="1" dirty="0"/>
              <a:t>so important that they are often considered symbolic of the whole country.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 err="1"/>
              <a:t>güira</a:t>
            </a:r>
            <a:r>
              <a:rPr lang="en-US" dirty="0"/>
              <a:t> is a metal scraper believed to be of </a:t>
            </a:r>
            <a:r>
              <a:rPr lang="en-US" b="1" dirty="0"/>
              <a:t>native </a:t>
            </a:r>
            <a:r>
              <a:rPr lang="en-US" b="1" dirty="0" err="1"/>
              <a:t>Taíno</a:t>
            </a:r>
            <a:r>
              <a:rPr lang="en-US" b="1" dirty="0"/>
              <a:t> origin</a:t>
            </a:r>
            <a:r>
              <a:rPr lang="en-US" dirty="0"/>
              <a:t>, while the </a:t>
            </a:r>
            <a:r>
              <a:rPr lang="en-US" b="1" dirty="0" err="1"/>
              <a:t>tambora</a:t>
            </a:r>
            <a:r>
              <a:rPr lang="en-US" dirty="0"/>
              <a:t> is a </a:t>
            </a:r>
            <a:r>
              <a:rPr lang="en-US" b="1" dirty="0"/>
              <a:t>two-headed drum of African origin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b="1" dirty="0"/>
              <a:t>Together with the European accordion, the </a:t>
            </a:r>
            <a:r>
              <a:rPr lang="en-US" b="1" dirty="0" err="1"/>
              <a:t>típico</a:t>
            </a:r>
            <a:r>
              <a:rPr lang="en-US" b="1" dirty="0"/>
              <a:t> group symbolizes the three cultures that combined to make today's Dominican Republic.</a:t>
            </a:r>
          </a:p>
        </p:txBody>
      </p:sp>
      <p:pic>
        <p:nvPicPr>
          <p:cNvPr id="7" name="t-2MeyunXKo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669925"/>
            <a:ext cx="4260567" cy="2571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08500" y="-105770"/>
            <a:ext cx="1308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güira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6064533" y="123250"/>
            <a:ext cx="165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tambora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77166" y="7457"/>
            <a:ext cx="1898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accordion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299381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67344"/>
          </a:xfrm>
        </p:spPr>
        <p:txBody>
          <a:bodyPr/>
          <a:lstStyle/>
          <a:p>
            <a:r>
              <a:rPr lang="en-US" dirty="0"/>
              <a:t>Una </a:t>
            </a:r>
            <a:r>
              <a:rPr lang="en-US" dirty="0" err="1"/>
              <a:t>historia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movimientos</a:t>
            </a:r>
            <a:r>
              <a:rPr lang="en-US" dirty="0"/>
              <a:t>…La Bachata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867344"/>
            <a:ext cx="6172200" cy="5990656"/>
          </a:xfrm>
        </p:spPr>
        <p:txBody>
          <a:bodyPr>
            <a:normAutofit/>
          </a:bodyPr>
          <a:lstStyle/>
          <a:p>
            <a:r>
              <a:rPr lang="en-US" dirty="0"/>
              <a:t>Bachata finds its origin in the Dominican Republic &amp; grows out of emotions in Caribbean music like </a:t>
            </a:r>
            <a:r>
              <a:rPr lang="en-US" b="1" i="1" dirty="0"/>
              <a:t>romance</a:t>
            </a:r>
            <a:r>
              <a:rPr lang="en-US" b="1" dirty="0"/>
              <a:t> &amp; </a:t>
            </a:r>
            <a:r>
              <a:rPr lang="en-US" b="1" i="1" dirty="0"/>
              <a:t>heartbreak</a:t>
            </a:r>
            <a:r>
              <a:rPr lang="en-US" dirty="0"/>
              <a:t>. </a:t>
            </a:r>
          </a:p>
          <a:p>
            <a:r>
              <a:rPr lang="en-US" dirty="0"/>
              <a:t>The History of </a:t>
            </a:r>
            <a:r>
              <a:rPr lang="en-US" b="1" dirty="0"/>
              <a:t>Bachata grew out of </a:t>
            </a:r>
            <a:r>
              <a:rPr lang="en-US" dirty="0"/>
              <a:t>a tumultuous shift from </a:t>
            </a:r>
            <a:r>
              <a:rPr lang="en-US" b="1" dirty="0"/>
              <a:t>dictatorship</a:t>
            </a:r>
            <a:r>
              <a:rPr lang="en-US" dirty="0"/>
              <a:t>, </a:t>
            </a:r>
            <a:r>
              <a:rPr lang="en-US" b="1" dirty="0"/>
              <a:t>censorship</a:t>
            </a:r>
            <a:r>
              <a:rPr lang="en-US" dirty="0"/>
              <a:t>, &amp; </a:t>
            </a:r>
            <a:r>
              <a:rPr lang="en-US" b="1" dirty="0"/>
              <a:t>cultural degradation</a:t>
            </a:r>
            <a:r>
              <a:rPr lang="en-US" dirty="0"/>
              <a:t>, &amp; blossomed when the veil lifted.</a:t>
            </a:r>
          </a:p>
          <a:p>
            <a:r>
              <a:rPr lang="en-US" dirty="0"/>
              <a:t>Originally, the upper classes looked down on the dance style as </a:t>
            </a:r>
            <a:r>
              <a:rPr lang="en-US" b="1" dirty="0"/>
              <a:t>“for the small people,” country folk, &amp; the uneducated.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867344"/>
            <a:ext cx="6019800" cy="59906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 the dance evolved &amp; matured, it made its way through rough areas like </a:t>
            </a:r>
            <a:r>
              <a:rPr lang="en-US" b="1" dirty="0"/>
              <a:t>brothels &amp; bars. </a:t>
            </a:r>
          </a:p>
          <a:p>
            <a:r>
              <a:rPr lang="en-US" dirty="0"/>
              <a:t>With an incredibly turbulent history, Bachata was the dance style that almost wasn’t. </a:t>
            </a:r>
            <a:r>
              <a:rPr lang="en-US" b="1" dirty="0"/>
              <a:t>Popularity in the countryside increased</a:t>
            </a:r>
            <a:r>
              <a:rPr lang="en-US" dirty="0"/>
              <a:t>, &amp; the growth of the dance could no longer be censored. </a:t>
            </a:r>
          </a:p>
          <a:p>
            <a:r>
              <a:rPr lang="en-US" dirty="0"/>
              <a:t>As Merengue became the national &amp; official music/dance, it began melding with Bachata, &amp; the dance style took off in all areas of the country.</a:t>
            </a:r>
          </a:p>
          <a:p>
            <a:r>
              <a:rPr lang="en-US" dirty="0"/>
              <a:t>The dance that accompanies the music draws from the tumultuous history of it. Swaying emotions, hips grinding, &amp; feet tapping to the beat are just a few hallmarks of the dance.</a:t>
            </a:r>
          </a:p>
        </p:txBody>
      </p:sp>
    </p:spTree>
    <p:extLst>
      <p:ext uri="{BB962C8B-B14F-4D97-AF65-F5344CB8AC3E}">
        <p14:creationId xmlns:p14="http://schemas.microsoft.com/office/powerpoint/2010/main" val="197189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90676"/>
          </a:xfrm>
        </p:spPr>
        <p:txBody>
          <a:bodyPr/>
          <a:lstStyle/>
          <a:p>
            <a:r>
              <a:rPr lang="en-US" b="1" dirty="0"/>
              <a:t>Hoy </a:t>
            </a:r>
            <a:r>
              <a:rPr lang="en-US" b="1" dirty="0" err="1"/>
              <a:t>vamos</a:t>
            </a:r>
            <a:r>
              <a:rPr lang="en-US" b="1" dirty="0"/>
              <a:t> 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90676"/>
            <a:ext cx="12192001" cy="4351338"/>
          </a:xfrm>
        </p:spPr>
        <p:txBody>
          <a:bodyPr>
            <a:noAutofit/>
          </a:bodyPr>
          <a:lstStyle/>
          <a:p>
            <a:pPr marL="388620" indent="-342900"/>
            <a:r>
              <a:rPr lang="en-US" dirty="0" err="1" smtClean="0"/>
              <a:t>Repasar</a:t>
            </a:r>
            <a:r>
              <a:rPr lang="en-US" dirty="0" smtClean="0"/>
              <a:t> para el </a:t>
            </a:r>
            <a:r>
              <a:rPr lang="en-US" dirty="0" err="1" smtClean="0"/>
              <a:t>examen</a:t>
            </a:r>
            <a:endParaRPr lang="en-US" dirty="0" smtClean="0"/>
          </a:p>
          <a:p>
            <a:pPr marL="845820" lvl="1" indent="-342900"/>
            <a:r>
              <a:rPr lang="en-US" dirty="0" err="1" smtClean="0"/>
              <a:t>Rutina</a:t>
            </a:r>
            <a:r>
              <a:rPr lang="en-US" dirty="0" smtClean="0"/>
              <a:t> </a:t>
            </a:r>
            <a:r>
              <a:rPr lang="en-US" dirty="0" err="1" smtClean="0"/>
              <a:t>diaria</a:t>
            </a:r>
            <a:endParaRPr lang="en-US" dirty="0" smtClean="0"/>
          </a:p>
          <a:p>
            <a:pPr marL="845820" lvl="1" indent="-342900"/>
            <a:r>
              <a:rPr lang="en-US" dirty="0" err="1" smtClean="0"/>
              <a:t>Partes</a:t>
            </a:r>
            <a:r>
              <a:rPr lang="en-US" dirty="0" smtClean="0"/>
              <a:t> del </a:t>
            </a:r>
            <a:r>
              <a:rPr lang="en-US" dirty="0" err="1" smtClean="0"/>
              <a:t>cuerpo</a:t>
            </a:r>
            <a:endParaRPr lang="en-US" dirty="0" smtClean="0"/>
          </a:p>
          <a:p>
            <a:pPr marL="845820" lvl="1" indent="-342900"/>
            <a:r>
              <a:rPr lang="en-US" dirty="0" err="1" smtClean="0"/>
              <a:t>Sintomas</a:t>
            </a:r>
            <a:endParaRPr lang="en-US" dirty="0" smtClean="0"/>
          </a:p>
          <a:p>
            <a:pPr marL="845820" lvl="1" indent="-342900"/>
            <a:r>
              <a:rPr lang="en-US" dirty="0" smtClean="0"/>
              <a:t>El </a:t>
            </a:r>
            <a:r>
              <a:rPr lang="en-US" dirty="0" err="1" smtClean="0"/>
              <a:t>t</a:t>
            </a:r>
            <a:r>
              <a:rPr lang="en-US" dirty="0" err="1" smtClean="0"/>
              <a:t>iempo</a:t>
            </a:r>
            <a:endParaRPr lang="en-US" dirty="0" smtClean="0"/>
          </a:p>
          <a:p>
            <a:pPr marL="845820" lvl="1" indent="-342900"/>
            <a:r>
              <a:rPr lang="en-US" dirty="0" err="1" smtClean="0"/>
              <a:t>Cultura</a:t>
            </a:r>
            <a:endParaRPr lang="en-US" dirty="0"/>
          </a:p>
          <a:p>
            <a:pPr marL="388620" indent="-34290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971" y="3770784"/>
            <a:ext cx="3237257" cy="2930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9199" y="5899405"/>
            <a:ext cx="241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ML.C.1, </a:t>
            </a:r>
            <a:r>
              <a:rPr lang="en-US" dirty="0" smtClean="0"/>
              <a:t>ML.C.2, ML.C.3, ML.C.4, &amp; ML.C.5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4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90676"/>
          </a:xfrm>
        </p:spPr>
        <p:txBody>
          <a:bodyPr/>
          <a:lstStyle/>
          <a:p>
            <a:r>
              <a:rPr lang="en-US" b="1" dirty="0"/>
              <a:t>Hoy </a:t>
            </a:r>
            <a:r>
              <a:rPr lang="en-US" b="1" dirty="0" err="1"/>
              <a:t>vamos</a:t>
            </a:r>
            <a:r>
              <a:rPr lang="en-US" b="1" dirty="0"/>
              <a:t> 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90676"/>
            <a:ext cx="12192001" cy="4351338"/>
          </a:xfrm>
        </p:spPr>
        <p:txBody>
          <a:bodyPr>
            <a:noAutofit/>
          </a:bodyPr>
          <a:lstStyle/>
          <a:p>
            <a:pPr marL="388620" indent="-342900"/>
            <a:r>
              <a:rPr lang="en-US" dirty="0" err="1" smtClean="0"/>
              <a:t>Repasar</a:t>
            </a:r>
            <a:r>
              <a:rPr lang="en-US" dirty="0" smtClean="0"/>
              <a:t> para el </a:t>
            </a:r>
            <a:r>
              <a:rPr lang="en-US" dirty="0" err="1" smtClean="0"/>
              <a:t>examen</a:t>
            </a:r>
            <a:endParaRPr lang="en-US" dirty="0" smtClean="0"/>
          </a:p>
          <a:p>
            <a:pPr marL="845820" lvl="1" indent="-342900"/>
            <a:r>
              <a:rPr lang="en-US" dirty="0" err="1" smtClean="0"/>
              <a:t>Rutina</a:t>
            </a:r>
            <a:r>
              <a:rPr lang="en-US" dirty="0" smtClean="0"/>
              <a:t> </a:t>
            </a:r>
            <a:r>
              <a:rPr lang="en-US" dirty="0" err="1" smtClean="0"/>
              <a:t>diaria</a:t>
            </a:r>
            <a:endParaRPr lang="en-US" dirty="0" smtClean="0"/>
          </a:p>
          <a:p>
            <a:pPr marL="845820" lvl="1" indent="-342900"/>
            <a:r>
              <a:rPr lang="en-US" dirty="0" err="1" smtClean="0"/>
              <a:t>Partes</a:t>
            </a:r>
            <a:r>
              <a:rPr lang="en-US" dirty="0" smtClean="0"/>
              <a:t> del </a:t>
            </a:r>
            <a:r>
              <a:rPr lang="en-US" dirty="0" err="1" smtClean="0"/>
              <a:t>cuerpo</a:t>
            </a:r>
            <a:endParaRPr lang="en-US" dirty="0" smtClean="0"/>
          </a:p>
          <a:p>
            <a:pPr marL="845820" lvl="1" indent="-342900"/>
            <a:r>
              <a:rPr lang="en-US" dirty="0" err="1" smtClean="0"/>
              <a:t>Sintomas</a:t>
            </a:r>
            <a:endParaRPr lang="en-US" dirty="0" smtClean="0"/>
          </a:p>
          <a:p>
            <a:pPr marL="845820" lvl="1" indent="-342900"/>
            <a:r>
              <a:rPr lang="en-US" dirty="0" smtClean="0"/>
              <a:t>El </a:t>
            </a:r>
            <a:r>
              <a:rPr lang="en-US" dirty="0" err="1" smtClean="0"/>
              <a:t>t</a:t>
            </a:r>
            <a:r>
              <a:rPr lang="en-US" dirty="0" err="1" smtClean="0"/>
              <a:t>iempo</a:t>
            </a:r>
            <a:endParaRPr lang="en-US" dirty="0" smtClean="0"/>
          </a:p>
          <a:p>
            <a:pPr marL="845820" lvl="1" indent="-342900"/>
            <a:r>
              <a:rPr lang="en-US" dirty="0" err="1" smtClean="0"/>
              <a:t>Cultura</a:t>
            </a:r>
            <a:endParaRPr lang="en-US" dirty="0"/>
          </a:p>
          <a:p>
            <a:pPr marL="388620" indent="-34290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971" y="3770784"/>
            <a:ext cx="3237257" cy="2930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9199" y="5899405"/>
            <a:ext cx="241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ML.C.1, </a:t>
            </a:r>
            <a:r>
              <a:rPr lang="en-US" dirty="0" smtClean="0"/>
              <a:t>ML.C.2, ML.C.3, ML.C.4, &amp; ML.C.5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2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12192000" cy="66501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https://www.youtube.com/watch?v=u5l1T72HMJ8</a:t>
            </a:r>
            <a:endParaRPr lang="en-US" dirty="0"/>
          </a:p>
          <a:p>
            <a:endParaRPr lang="en-US" dirty="0"/>
          </a:p>
        </p:txBody>
      </p:sp>
      <p:pic>
        <p:nvPicPr>
          <p:cNvPr id="5" name="71hiB8Z-03k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553316"/>
            <a:ext cx="12192000" cy="63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Visual Dictionary About The Human Body. My Body Parts For ...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172200" cy="8922328"/>
          </a:xfrm>
        </p:spPr>
      </p:pic>
      <p:pic>
        <p:nvPicPr>
          <p:cNvPr id="10" name="Content Placeholder 9" descr="Cell vs Tissue: What's The Differences Between Cells 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2" y="-2"/>
            <a:ext cx="5169106" cy="6858001"/>
          </a:xfrm>
        </p:spPr>
      </p:pic>
      <p:sp>
        <p:nvSpPr>
          <p:cNvPr id="6" name="TextBox 5"/>
          <p:cNvSpPr txBox="1"/>
          <p:nvPr/>
        </p:nvSpPr>
        <p:spPr>
          <a:xfrm>
            <a:off x="277091" y="5056909"/>
            <a:ext cx="8728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1782" y="230188"/>
            <a:ext cx="8728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lips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9928" y="5426241"/>
            <a:ext cx="8728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9928" y="6456218"/>
            <a:ext cx="8728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skin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642765" y="3948545"/>
            <a:ext cx="1967345" cy="2877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04364" y="994821"/>
            <a:ext cx="139930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dirty="0" smtClean="0"/>
              <a:t>Throat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75109" y="3666078"/>
            <a:ext cx="1828800" cy="1390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324109" y="5795573"/>
            <a:ext cx="124691" cy="845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541325" y="5795573"/>
            <a:ext cx="457201" cy="84531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903338" y="6218228"/>
            <a:ext cx="622743" cy="2379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371564" y="5980238"/>
            <a:ext cx="622743" cy="2379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093039" y="5763124"/>
            <a:ext cx="82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Bone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14989" y="6456218"/>
            <a:ext cx="87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743200" y="706582"/>
            <a:ext cx="7758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face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5652655" y="4197927"/>
            <a:ext cx="532039" cy="110837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72200" y="4211782"/>
            <a:ext cx="64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nail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807527" y="3768436"/>
            <a:ext cx="1364673" cy="13855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6000" y="3569598"/>
            <a:ext cx="93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8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86691"/>
          </a:xfrm>
        </p:spPr>
        <p:txBody>
          <a:bodyPr/>
          <a:lstStyle/>
          <a:p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inéticas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731114"/>
            <a:ext cx="6774873" cy="6126885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403273"/>
            <a:ext cx="5181600" cy="145472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Simón dice…</a:t>
            </a:r>
          </a:p>
          <a:p>
            <a:r>
              <a:rPr lang="es-ES" dirty="0" smtClean="0"/>
              <a:t>Pies, rodillas, y pelo…</a:t>
            </a:r>
          </a:p>
          <a:p>
            <a:r>
              <a:rPr lang="es-ES" dirty="0" smtClean="0"/>
              <a:t>Mi barba tiene tres pelos…</a:t>
            </a:r>
            <a:endParaRPr lang="en-US" dirty="0"/>
          </a:p>
        </p:txBody>
      </p:sp>
      <p:pic>
        <p:nvPicPr>
          <p:cNvPr id="6" name="Picture 5" descr="Simón dice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219201"/>
            <a:ext cx="7398326" cy="3117736"/>
          </a:xfrm>
          <a:prstGeom prst="rect">
            <a:avLst/>
          </a:prstGeom>
        </p:spPr>
      </p:pic>
      <p:pic>
        <p:nvPicPr>
          <p:cNvPr id="7" name="eDVSX5M-ga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620000" y="4286249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90676"/>
          </a:xfrm>
        </p:spPr>
        <p:txBody>
          <a:bodyPr/>
          <a:lstStyle/>
          <a:p>
            <a:r>
              <a:rPr lang="en-US" b="1" dirty="0"/>
              <a:t>Hoy </a:t>
            </a:r>
            <a:r>
              <a:rPr lang="en-US" b="1" dirty="0" err="1"/>
              <a:t>vamos</a:t>
            </a:r>
            <a:r>
              <a:rPr lang="en-US" b="1" dirty="0"/>
              <a:t> 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90676"/>
            <a:ext cx="12192001" cy="4351338"/>
          </a:xfrm>
        </p:spPr>
        <p:txBody>
          <a:bodyPr>
            <a:noAutofit/>
          </a:bodyPr>
          <a:lstStyle/>
          <a:p>
            <a:pPr marL="388620" indent="-342900"/>
            <a:r>
              <a:rPr lang="en-US" dirty="0" err="1" smtClean="0"/>
              <a:t>Repasar</a:t>
            </a:r>
            <a:r>
              <a:rPr lang="en-US" dirty="0" smtClean="0"/>
              <a:t> para el </a:t>
            </a:r>
            <a:r>
              <a:rPr lang="en-US" dirty="0" err="1" smtClean="0"/>
              <a:t>examen</a:t>
            </a:r>
            <a:endParaRPr lang="en-US" dirty="0" smtClean="0"/>
          </a:p>
          <a:p>
            <a:pPr marL="845820" lvl="1" indent="-342900"/>
            <a:r>
              <a:rPr lang="en-US" dirty="0" err="1" smtClean="0"/>
              <a:t>Rutina</a:t>
            </a:r>
            <a:r>
              <a:rPr lang="en-US" dirty="0" smtClean="0"/>
              <a:t> </a:t>
            </a:r>
            <a:r>
              <a:rPr lang="en-US" dirty="0" err="1" smtClean="0"/>
              <a:t>diaria</a:t>
            </a:r>
            <a:endParaRPr lang="en-US" dirty="0" smtClean="0"/>
          </a:p>
          <a:p>
            <a:pPr marL="845820" lvl="1" indent="-342900"/>
            <a:r>
              <a:rPr lang="en-US" dirty="0" err="1" smtClean="0"/>
              <a:t>Partes</a:t>
            </a:r>
            <a:r>
              <a:rPr lang="en-US" dirty="0" smtClean="0"/>
              <a:t> del </a:t>
            </a:r>
            <a:r>
              <a:rPr lang="en-US" dirty="0" err="1" smtClean="0"/>
              <a:t>cuerpo</a:t>
            </a:r>
            <a:endParaRPr lang="en-US" dirty="0" smtClean="0"/>
          </a:p>
          <a:p>
            <a:pPr marL="845820" lvl="1" indent="-342900"/>
            <a:r>
              <a:rPr lang="en-US" dirty="0" err="1" smtClean="0"/>
              <a:t>Sintomas</a:t>
            </a:r>
            <a:endParaRPr lang="en-US" dirty="0" smtClean="0"/>
          </a:p>
          <a:p>
            <a:pPr marL="845820" lvl="1" indent="-342900"/>
            <a:r>
              <a:rPr lang="en-US" dirty="0" smtClean="0"/>
              <a:t>El </a:t>
            </a:r>
            <a:r>
              <a:rPr lang="en-US" dirty="0" err="1" smtClean="0"/>
              <a:t>t</a:t>
            </a:r>
            <a:r>
              <a:rPr lang="en-US" dirty="0" err="1" smtClean="0"/>
              <a:t>iempo</a:t>
            </a:r>
            <a:endParaRPr lang="en-US" dirty="0" smtClean="0"/>
          </a:p>
          <a:p>
            <a:pPr marL="845820" lvl="1" indent="-342900"/>
            <a:r>
              <a:rPr lang="en-US" dirty="0" err="1" smtClean="0"/>
              <a:t>Cultura</a:t>
            </a:r>
            <a:endParaRPr lang="en-US" dirty="0"/>
          </a:p>
          <a:p>
            <a:pPr marL="388620" indent="-34290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971" y="3770784"/>
            <a:ext cx="3237257" cy="2930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9199" y="5899405"/>
            <a:ext cx="241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ML.C.1, </a:t>
            </a:r>
            <a:r>
              <a:rPr lang="en-US" dirty="0" smtClean="0"/>
              <a:t>ML.C.2, ML.C.3, ML.C.4, &amp; ML.C.5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2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1D9E68D4BCF148B1A4ECAFBF696857" ma:contentTypeVersion="14" ma:contentTypeDescription="Create a new document." ma:contentTypeScope="" ma:versionID="f748f888db89130e087484e863388006">
  <xsd:schema xmlns:xsd="http://www.w3.org/2001/XMLSchema" xmlns:xs="http://www.w3.org/2001/XMLSchema" xmlns:p="http://schemas.microsoft.com/office/2006/metadata/properties" xmlns:ns3="eb2c680e-3ebf-4490-9223-6ee5cda6274b" xmlns:ns4="4216ef82-f1bb-4b5a-b599-7746031946ea" targetNamespace="http://schemas.microsoft.com/office/2006/metadata/properties" ma:root="true" ma:fieldsID="e47e3f3f9fae60287e31e13afa57ca28" ns3:_="" ns4:_="">
    <xsd:import namespace="eb2c680e-3ebf-4490-9223-6ee5cda6274b"/>
    <xsd:import namespace="4216ef82-f1bb-4b5a-b599-7746031946e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2c680e-3ebf-4490-9223-6ee5cda627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6ef82-f1bb-4b5a-b599-7746031946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18B208-2C34-497B-96EA-6672B64CE0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A22301-CAAC-4987-B736-978E45C1EABF}">
  <ds:schemaRefs>
    <ds:schemaRef ds:uri="http://schemas.microsoft.com/office/2006/metadata/properties"/>
    <ds:schemaRef ds:uri="4216ef82-f1bb-4b5a-b599-7746031946ea"/>
    <ds:schemaRef ds:uri="http://schemas.microsoft.com/office/2006/documentManagement/types"/>
    <ds:schemaRef ds:uri="http://purl.org/dc/elements/1.1/"/>
    <ds:schemaRef ds:uri="http://purl.org/dc/dcmitype/"/>
    <ds:schemaRef ds:uri="eb2c680e-3ebf-4490-9223-6ee5cda6274b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1E74ADB-E37E-463B-A752-9656092C24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2c680e-3ebf-4490-9223-6ee5cda6274b"/>
    <ds:schemaRef ds:uri="4216ef82-f1bb-4b5a-b599-7746031946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15635</TotalTime>
  <Words>1626</Words>
  <Application>Microsoft Office PowerPoint</Application>
  <PresentationFormat>Widescreen</PresentationFormat>
  <Paragraphs>237</Paragraphs>
  <Slides>51</Slides>
  <Notes>10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Berlin Sans FB Demi</vt:lpstr>
      <vt:lpstr>Calibri</vt:lpstr>
      <vt:lpstr>Calibri Light</vt:lpstr>
      <vt:lpstr>Office Theme</vt:lpstr>
      <vt:lpstr>Hoy vamos a…</vt:lpstr>
      <vt:lpstr>PowerPoint Presentation</vt:lpstr>
      <vt:lpstr>PowerPoint Presentation</vt:lpstr>
      <vt:lpstr>PowerPoint Presentation</vt:lpstr>
      <vt:lpstr>Hoy vamos a…</vt:lpstr>
      <vt:lpstr>PowerPoint Presentation</vt:lpstr>
      <vt:lpstr>PowerPoint Presentation</vt:lpstr>
      <vt:lpstr>Actividades cinéticas</vt:lpstr>
      <vt:lpstr>Hoy vamos a…</vt:lpstr>
      <vt:lpstr>Actividad hablada</vt:lpstr>
      <vt:lpstr>Describe cada foto con frases completes españolas</vt:lpstr>
      <vt:lpstr>Hoy vamos a…</vt:lpstr>
      <vt:lpstr>PowerPoint Presentation</vt:lpstr>
      <vt:lpstr>PowerPoint Presentation</vt:lpstr>
      <vt:lpstr>Responde con tu pareja…actividad hablada</vt:lpstr>
      <vt:lpstr>Actividades habladas…</vt:lpstr>
      <vt:lpstr>https://www.youtube.com/watch?v=FqMS3mc242k </vt:lpstr>
      <vt:lpstr>Preguntas para el pronóstico del tiempo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Hoy vamos a…</vt:lpstr>
      <vt:lpstr>PowerPoint Presentation</vt:lpstr>
      <vt:lpstr>PowerPoint Presentation</vt:lpstr>
      <vt:lpstr>PowerPoint Presentation</vt:lpstr>
      <vt:lpstr>Juan Pablo Duarte… El Libertador y Padre de la Patria</vt:lpstr>
      <vt:lpstr>Una historia en movimientos: El Merengue</vt:lpstr>
      <vt:lpstr>Una historia en movimientos</vt:lpstr>
      <vt:lpstr>Una historia en movimientos…La Bachata</vt:lpstr>
      <vt:lpstr>PowerPoint Presentation</vt:lpstr>
      <vt:lpstr>Hoy vamos a…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de la campana</dc:title>
  <dc:creator>Misha Barbour</dc:creator>
  <cp:lastModifiedBy>Misha Heglar</cp:lastModifiedBy>
  <cp:revision>274</cp:revision>
  <cp:lastPrinted>2020-01-24T13:36:12Z</cp:lastPrinted>
  <dcterms:created xsi:type="dcterms:W3CDTF">2017-01-18T14:18:41Z</dcterms:created>
  <dcterms:modified xsi:type="dcterms:W3CDTF">2020-02-02T06:04:15Z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0x010100F31D9E68D4BCF148B1A4ECAFBF696857</vt:lpwstr>
  </property>
</Properties>
</file>