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70" r:id="rId2"/>
    <p:sldId id="271" r:id="rId3"/>
    <p:sldId id="272" r:id="rId4"/>
    <p:sldId id="273" r:id="rId5"/>
    <p:sldId id="274" r:id="rId6"/>
    <p:sldId id="275" r:id="rId7"/>
    <p:sldId id="278" r:id="rId8"/>
    <p:sldId id="279" r:id="rId9"/>
    <p:sldId id="277" r:id="rId10"/>
    <p:sldId id="284" r:id="rId11"/>
    <p:sldId id="280" r:id="rId12"/>
    <p:sldId id="281" r:id="rId13"/>
    <p:sldId id="282" r:id="rId14"/>
    <p:sldId id="283" r:id="rId15"/>
    <p:sldId id="285" r:id="rId16"/>
    <p:sldId id="259" r:id="rId17"/>
    <p:sldId id="267" r:id="rId18"/>
    <p:sldId id="265" r:id="rId19"/>
    <p:sldId id="266" r:id="rId20"/>
    <p:sldId id="269" r:id="rId21"/>
    <p:sldId id="263" r:id="rId22"/>
    <p:sldId id="258" r:id="rId23"/>
    <p:sldId id="260" r:id="rId24"/>
    <p:sldId id="26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75" d="100"/>
          <a:sy n="75" d="100"/>
        </p:scale>
        <p:origin x="31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D8689F-91C7-430B-913F-13140051BA58}" type="datetimeFigureOut">
              <a:rPr lang="en-US" smtClean="0"/>
              <a:t>9/14/2017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108012-1C7B-44B0-A1D7-6ABDB82AA9C8}" type="slidenum">
              <a:rPr lang="en-US" smtClean="0"/>
              <a:t>‹#›</a:t>
            </a:fld>
            <a:endParaRPr lang="en-US"/>
          </a:p>
        </p:txBody>
      </p:sp>
    </p:spTree>
    <p:extLst>
      <p:ext uri="{BB962C8B-B14F-4D97-AF65-F5344CB8AC3E}">
        <p14:creationId xmlns:p14="http://schemas.microsoft.com/office/powerpoint/2010/main" val="3108176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3DEDF8-D0DC-42C0-93AC-62540A189E28}" type="slidenum">
              <a:rPr lang="en-US" smtClean="0"/>
              <a:t>2</a:t>
            </a:fld>
            <a:endParaRPr lang="en-US"/>
          </a:p>
        </p:txBody>
      </p:sp>
    </p:spTree>
    <p:extLst>
      <p:ext uri="{BB962C8B-B14F-4D97-AF65-F5344CB8AC3E}">
        <p14:creationId xmlns:p14="http://schemas.microsoft.com/office/powerpoint/2010/main" val="1487148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3DEDF8-D0DC-42C0-93AC-62540A189E28}" type="slidenum">
              <a:rPr lang="en-US" smtClean="0"/>
              <a:t>15</a:t>
            </a:fld>
            <a:endParaRPr lang="en-US"/>
          </a:p>
        </p:txBody>
      </p:sp>
    </p:spTree>
    <p:extLst>
      <p:ext uri="{BB962C8B-B14F-4D97-AF65-F5344CB8AC3E}">
        <p14:creationId xmlns:p14="http://schemas.microsoft.com/office/powerpoint/2010/main" val="2943629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3DEDF8-D0DC-42C0-93AC-62540A189E28}" type="slidenum">
              <a:rPr lang="en-US" smtClean="0"/>
              <a:t>3</a:t>
            </a:fld>
            <a:endParaRPr lang="en-US"/>
          </a:p>
        </p:txBody>
      </p:sp>
    </p:spTree>
    <p:extLst>
      <p:ext uri="{BB962C8B-B14F-4D97-AF65-F5344CB8AC3E}">
        <p14:creationId xmlns:p14="http://schemas.microsoft.com/office/powerpoint/2010/main" val="806982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3DEDF8-D0DC-42C0-93AC-62540A189E28}" type="slidenum">
              <a:rPr lang="en-US" smtClean="0"/>
              <a:t>4</a:t>
            </a:fld>
            <a:endParaRPr lang="en-US"/>
          </a:p>
        </p:txBody>
      </p:sp>
    </p:spTree>
    <p:extLst>
      <p:ext uri="{BB962C8B-B14F-4D97-AF65-F5344CB8AC3E}">
        <p14:creationId xmlns:p14="http://schemas.microsoft.com/office/powerpoint/2010/main" val="1871158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http://www.history.com/this-day-in-history/columbus-lands-in-south-america</a:t>
            </a:r>
            <a:endParaRPr lang="en-US" dirty="0"/>
          </a:p>
        </p:txBody>
      </p:sp>
      <p:sp>
        <p:nvSpPr>
          <p:cNvPr id="4" name="Slide Number Placeholder 3"/>
          <p:cNvSpPr>
            <a:spLocks noGrp="1"/>
          </p:cNvSpPr>
          <p:nvPr>
            <p:ph type="sldNum" sz="quarter" idx="10"/>
          </p:nvPr>
        </p:nvSpPr>
        <p:spPr/>
        <p:txBody>
          <a:bodyPr/>
          <a:lstStyle/>
          <a:p>
            <a:fld id="{963DEDF8-D0DC-42C0-93AC-62540A189E28}" type="slidenum">
              <a:rPr lang="en-US" smtClean="0"/>
              <a:t>5</a:t>
            </a:fld>
            <a:endParaRPr lang="en-US"/>
          </a:p>
        </p:txBody>
      </p:sp>
    </p:spTree>
    <p:extLst>
      <p:ext uri="{BB962C8B-B14F-4D97-AF65-F5344CB8AC3E}">
        <p14:creationId xmlns:p14="http://schemas.microsoft.com/office/powerpoint/2010/main" val="4132796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http://www.history.com/this-day-in-history/columbus-lands-in-south-america</a:t>
            </a:r>
            <a:endParaRPr lang="en-US" dirty="0"/>
          </a:p>
        </p:txBody>
      </p:sp>
      <p:sp>
        <p:nvSpPr>
          <p:cNvPr id="4" name="Slide Number Placeholder 3"/>
          <p:cNvSpPr>
            <a:spLocks noGrp="1"/>
          </p:cNvSpPr>
          <p:nvPr>
            <p:ph type="sldNum" sz="quarter" idx="10"/>
          </p:nvPr>
        </p:nvSpPr>
        <p:spPr/>
        <p:txBody>
          <a:bodyPr/>
          <a:lstStyle/>
          <a:p>
            <a:fld id="{963DEDF8-D0DC-42C0-93AC-62540A189E28}" type="slidenum">
              <a:rPr lang="en-US" smtClean="0"/>
              <a:t>6</a:t>
            </a:fld>
            <a:endParaRPr lang="en-US"/>
          </a:p>
        </p:txBody>
      </p:sp>
    </p:spTree>
    <p:extLst>
      <p:ext uri="{BB962C8B-B14F-4D97-AF65-F5344CB8AC3E}">
        <p14:creationId xmlns:p14="http://schemas.microsoft.com/office/powerpoint/2010/main" val="1822047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http://www.history.com/this-day-in-history/columbus-lands-in-south-america</a:t>
            </a:r>
            <a:endParaRPr lang="en-US" dirty="0"/>
          </a:p>
        </p:txBody>
      </p:sp>
      <p:sp>
        <p:nvSpPr>
          <p:cNvPr id="4" name="Slide Number Placeholder 3"/>
          <p:cNvSpPr>
            <a:spLocks noGrp="1"/>
          </p:cNvSpPr>
          <p:nvPr>
            <p:ph type="sldNum" sz="quarter" idx="10"/>
          </p:nvPr>
        </p:nvSpPr>
        <p:spPr/>
        <p:txBody>
          <a:bodyPr/>
          <a:lstStyle/>
          <a:p>
            <a:fld id="{93108012-1C7B-44B0-A1D7-6ABDB82AA9C8}" type="slidenum">
              <a:rPr lang="en-US" smtClean="0"/>
              <a:t>7</a:t>
            </a:fld>
            <a:endParaRPr lang="en-US"/>
          </a:p>
        </p:txBody>
      </p:sp>
    </p:spTree>
    <p:extLst>
      <p:ext uri="{BB962C8B-B14F-4D97-AF65-F5344CB8AC3E}">
        <p14:creationId xmlns:p14="http://schemas.microsoft.com/office/powerpoint/2010/main" val="3652389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http://www.history.com/this-day-in-history/columbus-lands-in-south-america</a:t>
            </a:r>
            <a:endParaRPr lang="en-US" dirty="0"/>
          </a:p>
        </p:txBody>
      </p:sp>
      <p:sp>
        <p:nvSpPr>
          <p:cNvPr id="4" name="Slide Number Placeholder 3"/>
          <p:cNvSpPr>
            <a:spLocks noGrp="1"/>
          </p:cNvSpPr>
          <p:nvPr>
            <p:ph type="sldNum" sz="quarter" idx="10"/>
          </p:nvPr>
        </p:nvSpPr>
        <p:spPr/>
        <p:txBody>
          <a:bodyPr/>
          <a:lstStyle/>
          <a:p>
            <a:fld id="{93108012-1C7B-44B0-A1D7-6ABDB82AA9C8}" type="slidenum">
              <a:rPr lang="en-US" smtClean="0"/>
              <a:t>8</a:t>
            </a:fld>
            <a:endParaRPr lang="en-US"/>
          </a:p>
        </p:txBody>
      </p:sp>
    </p:spTree>
    <p:extLst>
      <p:ext uri="{BB962C8B-B14F-4D97-AF65-F5344CB8AC3E}">
        <p14:creationId xmlns:p14="http://schemas.microsoft.com/office/powerpoint/2010/main" val="1765795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3DEDF8-D0DC-42C0-93AC-62540A189E28}" type="slidenum">
              <a:rPr lang="en-US" smtClean="0"/>
              <a:t>9</a:t>
            </a:fld>
            <a:endParaRPr lang="en-US"/>
          </a:p>
        </p:txBody>
      </p:sp>
    </p:spTree>
    <p:extLst>
      <p:ext uri="{BB962C8B-B14F-4D97-AF65-F5344CB8AC3E}">
        <p14:creationId xmlns:p14="http://schemas.microsoft.com/office/powerpoint/2010/main" val="2337275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3DEDF8-D0DC-42C0-93AC-62540A189E28}" type="slidenum">
              <a:rPr lang="en-US" smtClean="0"/>
              <a:t>10</a:t>
            </a:fld>
            <a:endParaRPr lang="en-US"/>
          </a:p>
        </p:txBody>
      </p:sp>
    </p:spTree>
    <p:extLst>
      <p:ext uri="{BB962C8B-B14F-4D97-AF65-F5344CB8AC3E}">
        <p14:creationId xmlns:p14="http://schemas.microsoft.com/office/powerpoint/2010/main" val="299186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75C0E6-350B-4C34-B10A-CE8754A16A87}" type="datetimeFigureOut">
              <a:rPr lang="en-US" smtClean="0"/>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CFBC1A-FD3E-4DE7-9980-5FBC26F321DD}" type="slidenum">
              <a:rPr lang="en-US" smtClean="0"/>
              <a:t>‹#›</a:t>
            </a:fld>
            <a:endParaRPr lang="en-US"/>
          </a:p>
        </p:txBody>
      </p:sp>
    </p:spTree>
    <p:extLst>
      <p:ext uri="{BB962C8B-B14F-4D97-AF65-F5344CB8AC3E}">
        <p14:creationId xmlns:p14="http://schemas.microsoft.com/office/powerpoint/2010/main" val="2805112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75C0E6-350B-4C34-B10A-CE8754A16A87}" type="datetimeFigureOut">
              <a:rPr lang="en-US" smtClean="0"/>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CFBC1A-FD3E-4DE7-9980-5FBC26F321DD}" type="slidenum">
              <a:rPr lang="en-US" smtClean="0"/>
              <a:t>‹#›</a:t>
            </a:fld>
            <a:endParaRPr lang="en-US"/>
          </a:p>
        </p:txBody>
      </p:sp>
    </p:spTree>
    <p:extLst>
      <p:ext uri="{BB962C8B-B14F-4D97-AF65-F5344CB8AC3E}">
        <p14:creationId xmlns:p14="http://schemas.microsoft.com/office/powerpoint/2010/main" val="3567143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75C0E6-350B-4C34-B10A-CE8754A16A87}" type="datetimeFigureOut">
              <a:rPr lang="en-US" smtClean="0"/>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CFBC1A-FD3E-4DE7-9980-5FBC26F321DD}" type="slidenum">
              <a:rPr lang="en-US" smtClean="0"/>
              <a:t>‹#›</a:t>
            </a:fld>
            <a:endParaRPr lang="en-US"/>
          </a:p>
        </p:txBody>
      </p:sp>
    </p:spTree>
    <p:extLst>
      <p:ext uri="{BB962C8B-B14F-4D97-AF65-F5344CB8AC3E}">
        <p14:creationId xmlns:p14="http://schemas.microsoft.com/office/powerpoint/2010/main" val="3924817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75C0E6-350B-4C34-B10A-CE8754A16A87}" type="datetimeFigureOut">
              <a:rPr lang="en-US" smtClean="0"/>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CFBC1A-FD3E-4DE7-9980-5FBC26F321DD}" type="slidenum">
              <a:rPr lang="en-US" smtClean="0"/>
              <a:t>‹#›</a:t>
            </a:fld>
            <a:endParaRPr lang="en-US"/>
          </a:p>
        </p:txBody>
      </p:sp>
    </p:spTree>
    <p:extLst>
      <p:ext uri="{BB962C8B-B14F-4D97-AF65-F5344CB8AC3E}">
        <p14:creationId xmlns:p14="http://schemas.microsoft.com/office/powerpoint/2010/main" val="3205517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75C0E6-350B-4C34-B10A-CE8754A16A87}" type="datetimeFigureOut">
              <a:rPr lang="en-US" smtClean="0"/>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CFBC1A-FD3E-4DE7-9980-5FBC26F321DD}" type="slidenum">
              <a:rPr lang="en-US" smtClean="0"/>
              <a:t>‹#›</a:t>
            </a:fld>
            <a:endParaRPr lang="en-US"/>
          </a:p>
        </p:txBody>
      </p:sp>
    </p:spTree>
    <p:extLst>
      <p:ext uri="{BB962C8B-B14F-4D97-AF65-F5344CB8AC3E}">
        <p14:creationId xmlns:p14="http://schemas.microsoft.com/office/powerpoint/2010/main" val="3629757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75C0E6-350B-4C34-B10A-CE8754A16A87}" type="datetimeFigureOut">
              <a:rPr lang="en-US" smtClean="0"/>
              <a:t>9/14/2017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CFBC1A-FD3E-4DE7-9980-5FBC26F321DD}" type="slidenum">
              <a:rPr lang="en-US" smtClean="0"/>
              <a:t>‹#›</a:t>
            </a:fld>
            <a:endParaRPr lang="en-US"/>
          </a:p>
        </p:txBody>
      </p:sp>
    </p:spTree>
    <p:extLst>
      <p:ext uri="{BB962C8B-B14F-4D97-AF65-F5344CB8AC3E}">
        <p14:creationId xmlns:p14="http://schemas.microsoft.com/office/powerpoint/2010/main" val="706977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75C0E6-350B-4C34-B10A-CE8754A16A87}" type="datetimeFigureOut">
              <a:rPr lang="en-US" smtClean="0"/>
              <a:t>9/14/2017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CFBC1A-FD3E-4DE7-9980-5FBC26F321DD}" type="slidenum">
              <a:rPr lang="en-US" smtClean="0"/>
              <a:t>‹#›</a:t>
            </a:fld>
            <a:endParaRPr lang="en-US"/>
          </a:p>
        </p:txBody>
      </p:sp>
    </p:spTree>
    <p:extLst>
      <p:ext uri="{BB962C8B-B14F-4D97-AF65-F5344CB8AC3E}">
        <p14:creationId xmlns:p14="http://schemas.microsoft.com/office/powerpoint/2010/main" val="590486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75C0E6-350B-4C34-B10A-CE8754A16A87}" type="datetimeFigureOut">
              <a:rPr lang="en-US" smtClean="0"/>
              <a:t>9/14/2017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CFBC1A-FD3E-4DE7-9980-5FBC26F321DD}" type="slidenum">
              <a:rPr lang="en-US" smtClean="0"/>
              <a:t>‹#›</a:t>
            </a:fld>
            <a:endParaRPr lang="en-US"/>
          </a:p>
        </p:txBody>
      </p:sp>
    </p:spTree>
    <p:extLst>
      <p:ext uri="{BB962C8B-B14F-4D97-AF65-F5344CB8AC3E}">
        <p14:creationId xmlns:p14="http://schemas.microsoft.com/office/powerpoint/2010/main" val="2283669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75C0E6-350B-4C34-B10A-CE8754A16A87}" type="datetimeFigureOut">
              <a:rPr lang="en-US" smtClean="0"/>
              <a:t>9/14/2017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CFBC1A-FD3E-4DE7-9980-5FBC26F321DD}" type="slidenum">
              <a:rPr lang="en-US" smtClean="0"/>
              <a:t>‹#›</a:t>
            </a:fld>
            <a:endParaRPr lang="en-US"/>
          </a:p>
        </p:txBody>
      </p:sp>
    </p:spTree>
    <p:extLst>
      <p:ext uri="{BB962C8B-B14F-4D97-AF65-F5344CB8AC3E}">
        <p14:creationId xmlns:p14="http://schemas.microsoft.com/office/powerpoint/2010/main" val="2242396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75C0E6-350B-4C34-B10A-CE8754A16A87}" type="datetimeFigureOut">
              <a:rPr lang="en-US" smtClean="0"/>
              <a:t>9/14/2017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CFBC1A-FD3E-4DE7-9980-5FBC26F321DD}" type="slidenum">
              <a:rPr lang="en-US" smtClean="0"/>
              <a:t>‹#›</a:t>
            </a:fld>
            <a:endParaRPr lang="en-US"/>
          </a:p>
        </p:txBody>
      </p:sp>
    </p:spTree>
    <p:extLst>
      <p:ext uri="{BB962C8B-B14F-4D97-AF65-F5344CB8AC3E}">
        <p14:creationId xmlns:p14="http://schemas.microsoft.com/office/powerpoint/2010/main" val="1401798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75C0E6-350B-4C34-B10A-CE8754A16A87}" type="datetimeFigureOut">
              <a:rPr lang="en-US" smtClean="0"/>
              <a:t>9/14/2017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CFBC1A-FD3E-4DE7-9980-5FBC26F321DD}" type="slidenum">
              <a:rPr lang="en-US" smtClean="0"/>
              <a:t>‹#›</a:t>
            </a:fld>
            <a:endParaRPr lang="en-US"/>
          </a:p>
        </p:txBody>
      </p:sp>
    </p:spTree>
    <p:extLst>
      <p:ext uri="{BB962C8B-B14F-4D97-AF65-F5344CB8AC3E}">
        <p14:creationId xmlns:p14="http://schemas.microsoft.com/office/powerpoint/2010/main" val="3068500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75C0E6-350B-4C34-B10A-CE8754A16A87}" type="datetimeFigureOut">
              <a:rPr lang="en-US" smtClean="0"/>
              <a:t>9/14/2017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CFBC1A-FD3E-4DE7-9980-5FBC26F321DD}" type="slidenum">
              <a:rPr lang="en-US" smtClean="0"/>
              <a:t>‹#›</a:t>
            </a:fld>
            <a:endParaRPr lang="en-US"/>
          </a:p>
        </p:txBody>
      </p:sp>
    </p:spTree>
    <p:extLst>
      <p:ext uri="{BB962C8B-B14F-4D97-AF65-F5344CB8AC3E}">
        <p14:creationId xmlns:p14="http://schemas.microsoft.com/office/powerpoint/2010/main" val="612117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4.xml"/><Relationship Id="rId1" Type="http://schemas.openxmlformats.org/officeDocument/2006/relationships/video" Target="https://www.youtube.com/embed/2ETVGEDEipk"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ETVGEDEipk"/>
          <p:cNvPicPr>
            <a:picLocks noGrp="1" noRot="1" noChangeAspect="1"/>
          </p:cNvPicPr>
          <p:nvPr>
            <p:ph sz="half" idx="2"/>
            <a:videoFile r:link="rId1"/>
          </p:nvPr>
        </p:nvPicPr>
        <p:blipFill>
          <a:blip r:embed="rId3"/>
          <a:stretch>
            <a:fillRect/>
          </a:stretch>
        </p:blipFill>
        <p:spPr>
          <a:xfrm>
            <a:off x="0" y="0"/>
            <a:ext cx="12192000" cy="6858000"/>
          </a:xfrm>
          <a:prstGeom prst="rect">
            <a:avLst/>
          </a:prstGeom>
        </p:spPr>
      </p:pic>
      <p:sp>
        <p:nvSpPr>
          <p:cNvPr id="6" name="Content Placeholder 5"/>
          <p:cNvSpPr>
            <a:spLocks noGrp="1"/>
          </p:cNvSpPr>
          <p:nvPr>
            <p:ph sz="half" idx="1"/>
          </p:nvPr>
        </p:nvSpPr>
        <p:spPr/>
        <p:txBody>
          <a:bodyPr/>
          <a:lstStyle/>
          <a:p>
            <a:endParaRPr lang="en-US"/>
          </a:p>
        </p:txBody>
      </p:sp>
      <p:sp>
        <p:nvSpPr>
          <p:cNvPr id="7" name="Title 6"/>
          <p:cNvSpPr>
            <a:spLocks noGrp="1"/>
          </p:cNvSpPr>
          <p:nvPr>
            <p:ph type="title"/>
          </p:nvPr>
        </p:nvSpPr>
        <p:spPr/>
        <p:txBody>
          <a:bodyPr/>
          <a:lstStyle/>
          <a:p>
            <a:endParaRPr lang="en-US"/>
          </a:p>
        </p:txBody>
      </p:sp>
    </p:spTree>
    <p:extLst>
      <p:ext uri="{BB962C8B-B14F-4D97-AF65-F5344CB8AC3E}">
        <p14:creationId xmlns:p14="http://schemas.microsoft.com/office/powerpoint/2010/main" val="7394275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410700" cy="948087"/>
          </a:xfrm>
        </p:spPr>
        <p:txBody>
          <a:bodyPr>
            <a:noAutofit/>
          </a:bodyPr>
          <a:lstStyle/>
          <a:p>
            <a:r>
              <a:rPr lang="en-US" sz="7500" b="1" dirty="0"/>
              <a:t>Hoy </a:t>
            </a:r>
            <a:r>
              <a:rPr lang="en-US" sz="7500" b="1" dirty="0" err="1"/>
              <a:t>vamos</a:t>
            </a:r>
            <a:r>
              <a:rPr lang="en-US" sz="7500" b="1" dirty="0"/>
              <a:t> a…</a:t>
            </a:r>
          </a:p>
        </p:txBody>
      </p:sp>
      <p:sp>
        <p:nvSpPr>
          <p:cNvPr id="3" name="Content Placeholder 2"/>
          <p:cNvSpPr>
            <a:spLocks noGrp="1"/>
          </p:cNvSpPr>
          <p:nvPr>
            <p:ph idx="1"/>
          </p:nvPr>
        </p:nvSpPr>
        <p:spPr>
          <a:xfrm>
            <a:off x="-10542" y="965824"/>
            <a:ext cx="9154542" cy="5892176"/>
          </a:xfrm>
        </p:spPr>
        <p:txBody>
          <a:bodyPr>
            <a:noAutofit/>
          </a:bodyPr>
          <a:lstStyle/>
          <a:p>
            <a:pPr marL="291465" indent="-257175"/>
            <a:r>
              <a:rPr lang="es-ES" sz="3200" dirty="0" smtClean="0"/>
              <a:t>Aprender del día de la raza</a:t>
            </a:r>
          </a:p>
          <a:p>
            <a:pPr marL="291465" indent="-257175"/>
            <a:r>
              <a:rPr lang="es-ES" sz="3200" dirty="0" smtClean="0"/>
              <a:t>Hacer </a:t>
            </a:r>
            <a:r>
              <a:rPr lang="es-ES" sz="3200" dirty="0" err="1" smtClean="0"/>
              <a:t>connecciones</a:t>
            </a:r>
            <a:endParaRPr lang="es-ES" sz="3200" dirty="0" smtClean="0"/>
          </a:p>
          <a:p>
            <a:pPr marL="291465" indent="-257175"/>
            <a:r>
              <a:rPr lang="es-ES" sz="3200" dirty="0" smtClean="0"/>
              <a:t>Repasar</a:t>
            </a:r>
            <a:endParaRPr lang="es-ES" sz="3200" dirty="0"/>
          </a:p>
        </p:txBody>
      </p:sp>
      <p:pic>
        <p:nvPicPr>
          <p:cNvPr id="6" name="Picture 5"/>
          <p:cNvPicPr>
            <a:picLocks noChangeAspect="1"/>
          </p:cNvPicPr>
          <p:nvPr/>
        </p:nvPicPr>
        <p:blipFill>
          <a:blip r:embed="rId3"/>
          <a:stretch>
            <a:fillRect/>
          </a:stretch>
        </p:blipFill>
        <p:spPr>
          <a:xfrm>
            <a:off x="9410701" y="4341757"/>
            <a:ext cx="2760264" cy="2498507"/>
          </a:xfrm>
          <a:prstGeom prst="rect">
            <a:avLst/>
          </a:prstGeom>
        </p:spPr>
      </p:pic>
      <p:sp>
        <p:nvSpPr>
          <p:cNvPr id="8" name="TextBox 7"/>
          <p:cNvSpPr txBox="1"/>
          <p:nvPr/>
        </p:nvSpPr>
        <p:spPr>
          <a:xfrm>
            <a:off x="9256541" y="6193933"/>
            <a:ext cx="1872208" cy="646331"/>
          </a:xfrm>
          <a:prstGeom prst="rect">
            <a:avLst/>
          </a:prstGeom>
          <a:noFill/>
        </p:spPr>
        <p:txBody>
          <a:bodyPr wrap="square" rtlCol="0">
            <a:spAutoFit/>
          </a:bodyPr>
          <a:lstStyle/>
          <a:p>
            <a:r>
              <a:rPr lang="en-US" dirty="0">
                <a:solidFill>
                  <a:prstClr val="black"/>
                </a:solidFill>
                <a:latin typeface="Calibri" panose="020F0502020204030204"/>
              </a:rPr>
              <a:t>2.1, 2.2, 3.1, 3.2, 4.1, 4.2, &amp; 5.1</a:t>
            </a:r>
          </a:p>
        </p:txBody>
      </p:sp>
    </p:spTree>
    <p:extLst>
      <p:ext uri="{BB962C8B-B14F-4D97-AF65-F5344CB8AC3E}">
        <p14:creationId xmlns:p14="http://schemas.microsoft.com/office/powerpoint/2010/main" val="23275543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sz="half" idx="1"/>
          </p:nvPr>
        </p:nvSpPr>
        <p:spPr>
          <a:xfrm>
            <a:off x="3073400" y="2224088"/>
            <a:ext cx="6540500" cy="4351338"/>
          </a:xfrm>
        </p:spPr>
        <p:txBody>
          <a:bodyPr/>
          <a:lstStyle/>
          <a:p>
            <a:pPr marL="514350" indent="-514350">
              <a:buFont typeface="+mj-lt"/>
              <a:buAutoNum type="arabicParenR"/>
            </a:pPr>
            <a:r>
              <a:rPr lang="en-US" dirty="0" smtClean="0"/>
              <a:t>What is power?</a:t>
            </a:r>
          </a:p>
          <a:p>
            <a:pPr marL="514350" indent="-514350">
              <a:buFont typeface="+mj-lt"/>
              <a:buAutoNum type="arabicParenR"/>
            </a:pPr>
            <a:r>
              <a:rPr lang="en-US" dirty="0" smtClean="0"/>
              <a:t>What is value?</a:t>
            </a:r>
          </a:p>
          <a:p>
            <a:pPr marL="514350" indent="-514350">
              <a:buFont typeface="+mj-lt"/>
              <a:buAutoNum type="arabicParenR"/>
            </a:pPr>
            <a:r>
              <a:rPr lang="en-US" dirty="0" smtClean="0"/>
              <a:t>What is a citizen?</a:t>
            </a:r>
          </a:p>
          <a:p>
            <a:pPr marL="514350" indent="-514350">
              <a:buFont typeface="+mj-lt"/>
              <a:buAutoNum type="arabicParenR"/>
            </a:pPr>
            <a:r>
              <a:rPr lang="en-US" dirty="0" smtClean="0"/>
              <a:t>What does being a good citizen mean?</a:t>
            </a:r>
          </a:p>
          <a:p>
            <a:pPr marL="514350" indent="-514350">
              <a:buFont typeface="+mj-lt"/>
              <a:buAutoNum type="arabicParenR"/>
            </a:pPr>
            <a:r>
              <a:rPr lang="en-US" dirty="0" smtClean="0"/>
              <a:t>What is global citizenship?</a:t>
            </a:r>
          </a:p>
          <a:p>
            <a:pPr marL="514350" indent="-514350">
              <a:buFont typeface="+mj-lt"/>
              <a:buAutoNum type="arabicParenR"/>
            </a:pPr>
            <a:r>
              <a:rPr lang="en-US" dirty="0" smtClean="0"/>
              <a:t>What is diversity?</a:t>
            </a:r>
          </a:p>
          <a:p>
            <a:pPr marL="514350" indent="-514350">
              <a:buFont typeface="+mj-lt"/>
              <a:buAutoNum type="arabicParenR"/>
            </a:pPr>
            <a:r>
              <a:rPr lang="en-US" dirty="0"/>
              <a:t>W</a:t>
            </a:r>
            <a:r>
              <a:rPr lang="en-US" dirty="0" smtClean="0"/>
              <a:t>hy does diversity matter?</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0" y="0"/>
            <a:ext cx="12192000" cy="1690688"/>
          </a:xfrm>
        </p:spPr>
      </p:pic>
    </p:spTree>
    <p:extLst>
      <p:ext uri="{BB962C8B-B14F-4D97-AF65-F5344CB8AC3E}">
        <p14:creationId xmlns:p14="http://schemas.microsoft.com/office/powerpoint/2010/main" val="32996728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2301"/>
            <a:ext cx="12192000" cy="571500"/>
          </a:xfrm>
        </p:spPr>
        <p:txBody>
          <a:bodyPr>
            <a:normAutofit fontScale="90000"/>
          </a:bodyPr>
          <a:lstStyle/>
          <a:p>
            <a:r>
              <a:rPr lang="en-US" b="1" dirty="0"/>
              <a:t>II. Standard Number 2 (Goal Two): </a:t>
            </a:r>
            <a:r>
              <a:rPr lang="en-US" b="1" dirty="0" smtClean="0"/>
              <a:t/>
            </a:r>
            <a:br>
              <a:rPr lang="en-US" b="1" dirty="0" smtClean="0"/>
            </a:br>
            <a:r>
              <a:rPr lang="en-US" b="1" dirty="0" smtClean="0"/>
              <a:t>Gain </a:t>
            </a:r>
            <a:r>
              <a:rPr lang="en-US" b="1" dirty="0"/>
              <a:t>Knowledge and Understanding of Other Cultures </a:t>
            </a:r>
            <a:r>
              <a:rPr lang="en-US" dirty="0"/>
              <a:t/>
            </a:r>
            <a:br>
              <a:rPr lang="en-US" dirty="0"/>
            </a:br>
            <a:endParaRPr lang="en-US" dirty="0"/>
          </a:p>
        </p:txBody>
      </p:sp>
      <p:sp>
        <p:nvSpPr>
          <p:cNvPr id="3" name="Content Placeholder 2"/>
          <p:cNvSpPr>
            <a:spLocks noGrp="1"/>
          </p:cNvSpPr>
          <p:nvPr>
            <p:ph sz="half" idx="1"/>
          </p:nvPr>
        </p:nvSpPr>
        <p:spPr>
          <a:xfrm>
            <a:off x="0" y="1216026"/>
            <a:ext cx="6172200" cy="5641974"/>
          </a:xfrm>
        </p:spPr>
        <p:txBody>
          <a:bodyPr>
            <a:normAutofit lnSpcReduction="10000"/>
          </a:bodyPr>
          <a:lstStyle/>
          <a:p>
            <a:r>
              <a:rPr lang="en-US" b="1" dirty="0" smtClean="0"/>
              <a:t>Standard </a:t>
            </a:r>
            <a:r>
              <a:rPr lang="en-US" b="1" dirty="0"/>
              <a:t>Rationale: </a:t>
            </a:r>
            <a:r>
              <a:rPr lang="en-US" dirty="0"/>
              <a:t>The study of another language enables students to understand a different culture </a:t>
            </a:r>
            <a:r>
              <a:rPr lang="en-US" i="1" dirty="0"/>
              <a:t>on its own terms. </a:t>
            </a:r>
            <a:r>
              <a:rPr lang="en-US" dirty="0"/>
              <a:t>The exquisite connections between the culture that is lived and the language that is spoken can only be realized by those who possess a knowledge of both. </a:t>
            </a:r>
            <a:r>
              <a:rPr lang="en-US" b="1" u="sng" dirty="0"/>
              <a:t>American students need to develop an awareness of other people’s world views, of their unique way of life, and of the patterns of behavior which order their world, as well as learn about contributions of other cultures to the world at large and the solutions they offer to the common problems of mankind. </a:t>
            </a:r>
            <a:endParaRPr lang="en-US" b="1" u="sng" dirty="0"/>
          </a:p>
        </p:txBody>
      </p:sp>
      <p:sp>
        <p:nvSpPr>
          <p:cNvPr id="4" name="Content Placeholder 3"/>
          <p:cNvSpPr>
            <a:spLocks noGrp="1"/>
          </p:cNvSpPr>
          <p:nvPr>
            <p:ph sz="half" idx="2"/>
          </p:nvPr>
        </p:nvSpPr>
        <p:spPr/>
        <p:txBody>
          <a:bodyPr>
            <a:normAutofit lnSpcReduction="10000"/>
          </a:bodyPr>
          <a:lstStyle/>
          <a:p>
            <a:endParaRPr lang="en-US" dirty="0"/>
          </a:p>
        </p:txBody>
      </p:sp>
    </p:spTree>
    <p:extLst>
      <p:ext uri="{BB962C8B-B14F-4D97-AF65-F5344CB8AC3E}">
        <p14:creationId xmlns:p14="http://schemas.microsoft.com/office/powerpoint/2010/main" val="37504348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normAutofit fontScale="90000"/>
          </a:bodyPr>
          <a:lstStyle/>
          <a:p>
            <a:r>
              <a:rPr lang="en-US" b="1" dirty="0"/>
              <a:t>V. Standard Number 5 (Goal Five): </a:t>
            </a:r>
            <a:r>
              <a:rPr lang="en-US" b="1" dirty="0" smtClean="0"/>
              <a:t/>
            </a:r>
            <a:br>
              <a:rPr lang="en-US" b="1" dirty="0" smtClean="0"/>
            </a:br>
            <a:r>
              <a:rPr lang="en-US" b="1" dirty="0" smtClean="0"/>
              <a:t>Participate </a:t>
            </a:r>
            <a:r>
              <a:rPr lang="en-US" b="1" dirty="0"/>
              <a:t>in Multicultural Communities </a:t>
            </a:r>
            <a:r>
              <a:rPr lang="en-US" b="1" dirty="0"/>
              <a:t>&amp;</a:t>
            </a:r>
            <a:r>
              <a:rPr lang="en-US" b="1" dirty="0" smtClean="0"/>
              <a:t> </a:t>
            </a:r>
            <a:r>
              <a:rPr lang="en-US" b="1" dirty="0"/>
              <a:t>Global Societies </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9392003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smtClean="0"/>
              <a:t>Big Idea</a:t>
            </a:r>
            <a:endParaRPr lang="en-US" dirty="0"/>
          </a:p>
        </p:txBody>
      </p:sp>
      <p:sp>
        <p:nvSpPr>
          <p:cNvPr id="3" name="Content Placeholder 2"/>
          <p:cNvSpPr>
            <a:spLocks noGrp="1"/>
          </p:cNvSpPr>
          <p:nvPr>
            <p:ph sz="half" idx="1"/>
          </p:nvPr>
        </p:nvSpPr>
        <p:spPr>
          <a:xfrm>
            <a:off x="838200" y="1219200"/>
            <a:ext cx="10680700" cy="4957763"/>
          </a:xfrm>
        </p:spPr>
        <p:txBody>
          <a:bodyPr>
            <a:normAutofit/>
          </a:bodyPr>
          <a:lstStyle/>
          <a:p>
            <a:pPr marL="0" indent="0" algn="ctr">
              <a:buNone/>
            </a:pPr>
            <a:r>
              <a:rPr lang="en-US" sz="6000" dirty="0" smtClean="0"/>
              <a:t>People are equal in value, though diverse in customs, language, &amp; beliefs, as seen through our relationships &amp; connections in a global society.</a:t>
            </a:r>
            <a:endParaRPr lang="en-US" sz="6000" dirty="0"/>
          </a:p>
        </p:txBody>
      </p:sp>
      <p:sp>
        <p:nvSpPr>
          <p:cNvPr id="4" name="Content Placeholder 3"/>
          <p:cNvSpPr>
            <a:spLocks noGrp="1"/>
          </p:cNvSpPr>
          <p:nvPr>
            <p:ph sz="half" idx="2"/>
          </p:nvPr>
        </p:nvSpPr>
        <p:spPr/>
        <p:txBody>
          <a:bodyPr>
            <a:normAutofit/>
          </a:bodyPr>
          <a:lstStyle/>
          <a:p>
            <a:endParaRPr lang="en-US"/>
          </a:p>
        </p:txBody>
      </p:sp>
    </p:spTree>
    <p:extLst>
      <p:ext uri="{BB962C8B-B14F-4D97-AF65-F5344CB8AC3E}">
        <p14:creationId xmlns:p14="http://schemas.microsoft.com/office/powerpoint/2010/main" val="419076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410700" cy="948087"/>
          </a:xfrm>
        </p:spPr>
        <p:txBody>
          <a:bodyPr>
            <a:noAutofit/>
          </a:bodyPr>
          <a:lstStyle/>
          <a:p>
            <a:r>
              <a:rPr lang="en-US" sz="7500" b="1" dirty="0"/>
              <a:t>Hoy </a:t>
            </a:r>
            <a:r>
              <a:rPr lang="en-US" sz="7500" b="1" dirty="0" err="1"/>
              <a:t>vamos</a:t>
            </a:r>
            <a:r>
              <a:rPr lang="en-US" sz="7500" b="1" dirty="0"/>
              <a:t> a…</a:t>
            </a:r>
          </a:p>
        </p:txBody>
      </p:sp>
      <p:sp>
        <p:nvSpPr>
          <p:cNvPr id="3" name="Content Placeholder 2"/>
          <p:cNvSpPr>
            <a:spLocks noGrp="1"/>
          </p:cNvSpPr>
          <p:nvPr>
            <p:ph idx="1"/>
          </p:nvPr>
        </p:nvSpPr>
        <p:spPr>
          <a:xfrm>
            <a:off x="-10542" y="965824"/>
            <a:ext cx="9154542" cy="5892176"/>
          </a:xfrm>
        </p:spPr>
        <p:txBody>
          <a:bodyPr>
            <a:noAutofit/>
          </a:bodyPr>
          <a:lstStyle/>
          <a:p>
            <a:pPr marL="291465" indent="-257175"/>
            <a:r>
              <a:rPr lang="es-ES" sz="3200" dirty="0" smtClean="0"/>
              <a:t>Aprender del día de la raza</a:t>
            </a:r>
          </a:p>
          <a:p>
            <a:pPr marL="291465" indent="-257175"/>
            <a:r>
              <a:rPr lang="es-ES" sz="3200" dirty="0" smtClean="0"/>
              <a:t>Hacer </a:t>
            </a:r>
            <a:r>
              <a:rPr lang="es-ES" sz="3200" dirty="0" err="1" smtClean="0"/>
              <a:t>connecciones</a:t>
            </a:r>
            <a:endParaRPr lang="es-ES" sz="3200" dirty="0" smtClean="0"/>
          </a:p>
          <a:p>
            <a:pPr marL="291465" indent="-257175"/>
            <a:r>
              <a:rPr lang="es-ES" sz="3200" dirty="0" smtClean="0"/>
              <a:t>Repasar</a:t>
            </a:r>
            <a:endParaRPr lang="es-ES" sz="3200" dirty="0"/>
          </a:p>
        </p:txBody>
      </p:sp>
      <p:pic>
        <p:nvPicPr>
          <p:cNvPr id="6" name="Picture 5"/>
          <p:cNvPicPr>
            <a:picLocks noChangeAspect="1"/>
          </p:cNvPicPr>
          <p:nvPr/>
        </p:nvPicPr>
        <p:blipFill>
          <a:blip r:embed="rId3"/>
          <a:stretch>
            <a:fillRect/>
          </a:stretch>
        </p:blipFill>
        <p:spPr>
          <a:xfrm>
            <a:off x="9410701" y="4341757"/>
            <a:ext cx="2760264" cy="2498507"/>
          </a:xfrm>
          <a:prstGeom prst="rect">
            <a:avLst/>
          </a:prstGeom>
        </p:spPr>
      </p:pic>
      <p:sp>
        <p:nvSpPr>
          <p:cNvPr id="8" name="TextBox 7"/>
          <p:cNvSpPr txBox="1"/>
          <p:nvPr/>
        </p:nvSpPr>
        <p:spPr>
          <a:xfrm>
            <a:off x="9256541" y="6193933"/>
            <a:ext cx="1872208" cy="646331"/>
          </a:xfrm>
          <a:prstGeom prst="rect">
            <a:avLst/>
          </a:prstGeom>
          <a:noFill/>
        </p:spPr>
        <p:txBody>
          <a:bodyPr wrap="square" rtlCol="0">
            <a:spAutoFit/>
          </a:bodyPr>
          <a:lstStyle/>
          <a:p>
            <a:r>
              <a:rPr lang="en-US" dirty="0">
                <a:solidFill>
                  <a:prstClr val="black"/>
                </a:solidFill>
                <a:latin typeface="Calibri" panose="020F0502020204030204"/>
              </a:rPr>
              <a:t>2.1, 2.2, 3.1, 3.2, 4.1, 4.2, &amp; 5.1</a:t>
            </a:r>
          </a:p>
        </p:txBody>
      </p:sp>
    </p:spTree>
    <p:extLst>
      <p:ext uri="{BB962C8B-B14F-4D97-AF65-F5344CB8AC3E}">
        <p14:creationId xmlns:p14="http://schemas.microsoft.com/office/powerpoint/2010/main" val="14801620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217"/>
            <a:ext cx="12192000" cy="578638"/>
          </a:xfrm>
        </p:spPr>
        <p:txBody>
          <a:bodyPr>
            <a:normAutofit fontScale="90000"/>
          </a:bodyPr>
          <a:lstStyle/>
          <a:p>
            <a:r>
              <a:rPr lang="en-US" dirty="0" smtClean="0"/>
              <a:t>Hispanic Heritage Month</a:t>
            </a:r>
            <a:endParaRPr lang="en-US" dirty="0"/>
          </a:p>
        </p:txBody>
      </p:sp>
      <p:sp>
        <p:nvSpPr>
          <p:cNvPr id="3" name="Content Placeholder 2"/>
          <p:cNvSpPr>
            <a:spLocks noGrp="1"/>
          </p:cNvSpPr>
          <p:nvPr>
            <p:ph idx="1"/>
          </p:nvPr>
        </p:nvSpPr>
        <p:spPr>
          <a:xfrm>
            <a:off x="0" y="487251"/>
            <a:ext cx="12192000" cy="6370749"/>
          </a:xfrm>
        </p:spPr>
        <p:txBody>
          <a:bodyPr>
            <a:normAutofit fontScale="92500" lnSpcReduction="10000"/>
          </a:bodyPr>
          <a:lstStyle/>
          <a:p>
            <a:pPr marL="514350" indent="-514350">
              <a:buFont typeface="+mj-lt"/>
              <a:buAutoNum type="arabicParenR"/>
            </a:pPr>
            <a:r>
              <a:rPr lang="en-US" dirty="0" smtClean="0"/>
              <a:t>What country </a:t>
            </a:r>
            <a:r>
              <a:rPr lang="en-US" dirty="0" smtClean="0"/>
              <a:t>celebrates Hispanic Heritage Month?     </a:t>
            </a:r>
            <a:endParaRPr lang="en-US" dirty="0" smtClean="0"/>
          </a:p>
          <a:p>
            <a:pPr marL="514350" indent="-514350">
              <a:buFont typeface="+mj-lt"/>
              <a:buAutoNum type="arabicParenR"/>
            </a:pPr>
            <a:r>
              <a:rPr lang="en-US" dirty="0" smtClean="0"/>
              <a:t>What is the purpose of Hispanic Heritage Month &amp; when is it celebrated? </a:t>
            </a:r>
            <a:endParaRPr lang="en-US" dirty="0" smtClean="0"/>
          </a:p>
          <a:p>
            <a:pPr marL="514350" indent="-514350">
              <a:buFont typeface="+mj-lt"/>
              <a:buAutoNum type="arabicParenR"/>
            </a:pPr>
            <a:r>
              <a:rPr lang="en-US" dirty="0" smtClean="0"/>
              <a:t>What </a:t>
            </a:r>
            <a:r>
              <a:rPr lang="en-US" dirty="0" smtClean="0"/>
              <a:t>president initiated the celebration</a:t>
            </a:r>
            <a:r>
              <a:rPr lang="en-US" dirty="0" smtClean="0"/>
              <a:t>?</a:t>
            </a:r>
            <a:endParaRPr lang="en-US" dirty="0" smtClean="0"/>
          </a:p>
          <a:p>
            <a:pPr marL="514350" indent="-514350">
              <a:buFont typeface="+mj-lt"/>
              <a:buAutoNum type="arabicParenR"/>
            </a:pPr>
            <a:r>
              <a:rPr lang="en-US" dirty="0" smtClean="0"/>
              <a:t>How long was the celebration when it originally began?</a:t>
            </a:r>
          </a:p>
          <a:p>
            <a:pPr marL="514350" indent="-514350">
              <a:buFont typeface="+mj-lt"/>
              <a:buAutoNum type="arabicParenR"/>
            </a:pPr>
            <a:r>
              <a:rPr lang="en-US" dirty="0" smtClean="0"/>
              <a:t>What year was the celebration elongated?</a:t>
            </a:r>
          </a:p>
          <a:p>
            <a:pPr marL="514350" indent="-514350">
              <a:buFont typeface="+mj-lt"/>
              <a:buAutoNum type="arabicParenR"/>
            </a:pPr>
            <a:r>
              <a:rPr lang="en-US" dirty="0" smtClean="0"/>
              <a:t>Which president elongated the celebration?</a:t>
            </a:r>
          </a:p>
          <a:p>
            <a:pPr marL="514350" indent="-514350">
              <a:buFont typeface="+mj-lt"/>
              <a:buAutoNum type="arabicParenR"/>
            </a:pPr>
            <a:r>
              <a:rPr lang="en-US" dirty="0" smtClean="0"/>
              <a:t>Who was Bernardo de Galvez &amp; what did he do of U.S. historical significance?</a:t>
            </a:r>
          </a:p>
          <a:p>
            <a:pPr marL="514350" indent="-514350">
              <a:buFont typeface="+mj-lt"/>
              <a:buAutoNum type="arabicParenR"/>
            </a:pPr>
            <a:r>
              <a:rPr lang="en-US" dirty="0" smtClean="0"/>
              <a:t>How many Hispanics served in the Civil War for both sides?</a:t>
            </a:r>
          </a:p>
          <a:p>
            <a:pPr marL="514350" indent="-514350">
              <a:buFont typeface="+mj-lt"/>
              <a:buAutoNum type="arabicParenR"/>
            </a:pPr>
            <a:r>
              <a:rPr lang="en-US" dirty="0" smtClean="0"/>
              <a:t>What was </a:t>
            </a:r>
            <a:r>
              <a:rPr lang="en-US" i="1" dirty="0" smtClean="0"/>
              <a:t>Mendez v. Westminster</a:t>
            </a:r>
            <a:r>
              <a:rPr lang="en-US" dirty="0" smtClean="0"/>
              <a:t> in 1947 &amp; what relationship does it have towards </a:t>
            </a:r>
            <a:r>
              <a:rPr lang="en-US" i="1" dirty="0" smtClean="0"/>
              <a:t>Brown v. Board</a:t>
            </a:r>
            <a:r>
              <a:rPr lang="en-US" dirty="0" smtClean="0"/>
              <a:t> in 1954?</a:t>
            </a:r>
          </a:p>
          <a:p>
            <a:pPr marL="514350" indent="-514350">
              <a:buFont typeface="+mj-lt"/>
              <a:buAutoNum type="arabicParenR"/>
            </a:pPr>
            <a:r>
              <a:rPr lang="en-US" dirty="0" smtClean="0"/>
              <a:t>Who was Dr. Hector P. Garcia &amp; what connection, if any, is there between him &amp; Dr. Martin Luther King Jr.?</a:t>
            </a:r>
          </a:p>
          <a:p>
            <a:pPr marL="514350" indent="-514350">
              <a:buFont typeface="+mj-lt"/>
              <a:buAutoNum type="arabicParenR"/>
            </a:pPr>
            <a:r>
              <a:rPr lang="en-US" dirty="0" smtClean="0"/>
              <a:t>Who said, “Yes, We Can” first &amp; over what economic issue?</a:t>
            </a:r>
          </a:p>
          <a:p>
            <a:pPr marL="514350" indent="-514350">
              <a:buFont typeface="+mj-lt"/>
              <a:buAutoNum type="arabicParenR"/>
            </a:pPr>
            <a:r>
              <a:rPr lang="en-US" dirty="0" smtClean="0"/>
              <a:t>What impact did the physicist </a:t>
            </a:r>
            <a:r>
              <a:rPr lang="en-US" dirty="0" err="1" smtClean="0"/>
              <a:t>Luís</a:t>
            </a:r>
            <a:r>
              <a:rPr lang="en-US" dirty="0" smtClean="0"/>
              <a:t> Alvarez have on science?</a:t>
            </a:r>
            <a:endParaRPr lang="en-US" dirty="0" smtClean="0"/>
          </a:p>
          <a:p>
            <a:pPr marL="514350" indent="-514350">
              <a:buFont typeface="+mj-lt"/>
              <a:buAutoNum type="arabicParenR"/>
            </a:pPr>
            <a:endParaRPr lang="en-US" dirty="0"/>
          </a:p>
        </p:txBody>
      </p:sp>
    </p:spTree>
    <p:extLst>
      <p:ext uri="{BB962C8B-B14F-4D97-AF65-F5344CB8AC3E}">
        <p14:creationId xmlns:p14="http://schemas.microsoft.com/office/powerpoint/2010/main" val="4196673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25258"/>
            <a:ext cx="12192000" cy="6232741"/>
          </a:xfrm>
        </p:spPr>
        <p:txBody>
          <a:bodyPr/>
          <a:lstStyle/>
          <a:p>
            <a:pPr marL="514350" indent="-514350">
              <a:buFont typeface="+mj-lt"/>
              <a:buAutoNum type="arabicParenR"/>
            </a:pPr>
            <a:r>
              <a:rPr lang="es-ES" dirty="0" smtClean="0"/>
              <a:t>¿Cuál es la ciudad capital y nacionalidad?</a:t>
            </a:r>
            <a:r>
              <a:rPr lang="en-US" dirty="0" smtClean="0"/>
              <a:t> </a:t>
            </a:r>
          </a:p>
          <a:p>
            <a:pPr marL="514350" indent="-514350">
              <a:buFont typeface="+mj-lt"/>
              <a:buAutoNum type="arabicParenR"/>
            </a:pPr>
            <a:r>
              <a:rPr lang="es-ES" dirty="0" smtClean="0"/>
              <a:t>¿Dónde está Puerto Rico?</a:t>
            </a:r>
          </a:p>
          <a:p>
            <a:pPr marL="514350" indent="-514350">
              <a:buFont typeface="+mj-lt"/>
              <a:buAutoNum type="arabicParenR"/>
            </a:pPr>
            <a:r>
              <a:rPr lang="es-ES" dirty="0"/>
              <a:t>¿Cuándo es </a:t>
            </a:r>
            <a:r>
              <a:rPr lang="es-ES" dirty="0" smtClean="0"/>
              <a:t>el “Día </a:t>
            </a:r>
            <a:r>
              <a:rPr lang="es-ES" dirty="0"/>
              <a:t>de </a:t>
            </a:r>
            <a:r>
              <a:rPr lang="es-ES" dirty="0" smtClean="0"/>
              <a:t>Independencia,” </a:t>
            </a:r>
            <a:r>
              <a:rPr lang="es-ES" dirty="0"/>
              <a:t>incluyendo el año, y de cuál país?</a:t>
            </a:r>
          </a:p>
          <a:p>
            <a:pPr marL="514350" indent="-514350">
              <a:buFont typeface="+mj-lt"/>
              <a:buAutoNum type="arabicParenR"/>
            </a:pPr>
            <a:r>
              <a:rPr lang="es-ES" dirty="0" smtClean="0"/>
              <a:t>¿</a:t>
            </a:r>
            <a:r>
              <a:rPr lang="es-ES" dirty="0" smtClean="0"/>
              <a:t>Qué </a:t>
            </a:r>
            <a:r>
              <a:rPr lang="es-ES" dirty="0" smtClean="0"/>
              <a:t>significan los partes de la </a:t>
            </a:r>
            <a:r>
              <a:rPr lang="es-ES" dirty="0" smtClean="0"/>
              <a:t>bandera? </a:t>
            </a:r>
            <a:endParaRPr lang="en-US" dirty="0" smtClean="0"/>
          </a:p>
          <a:p>
            <a:pPr marL="514350" indent="-514350">
              <a:buFont typeface="+mj-lt"/>
              <a:buAutoNum type="arabicParenR"/>
            </a:pPr>
            <a:r>
              <a:rPr lang="es-ES" dirty="0" smtClean="0"/>
              <a:t>¿</a:t>
            </a:r>
            <a:r>
              <a:rPr lang="es-ES" dirty="0"/>
              <a:t>Cómo se </a:t>
            </a:r>
            <a:r>
              <a:rPr lang="es-ES" dirty="0" smtClean="0"/>
              <a:t>llaman los </a:t>
            </a:r>
            <a:r>
              <a:rPr lang="es-ES" dirty="0"/>
              <a:t>indígenas (</a:t>
            </a:r>
            <a:r>
              <a:rPr lang="es-ES" dirty="0" err="1"/>
              <a:t>indigenous</a:t>
            </a:r>
            <a:r>
              <a:rPr lang="es-ES" dirty="0"/>
              <a:t> </a:t>
            </a:r>
            <a:r>
              <a:rPr lang="es-ES" dirty="0" err="1"/>
              <a:t>people</a:t>
            </a:r>
            <a:r>
              <a:rPr lang="es-ES" dirty="0"/>
              <a:t>)?</a:t>
            </a:r>
            <a:endParaRPr lang="en-US" dirty="0"/>
          </a:p>
          <a:p>
            <a:pPr marL="514350" indent="-514350">
              <a:buFont typeface="+mj-lt"/>
              <a:buAutoNum type="arabicParenR"/>
            </a:pPr>
            <a:r>
              <a:rPr lang="es-ES" dirty="0"/>
              <a:t>¿Cómo se llama el instrumento de los indígenas (</a:t>
            </a:r>
            <a:r>
              <a:rPr lang="es-ES" dirty="0" err="1"/>
              <a:t>indigenous</a:t>
            </a:r>
            <a:r>
              <a:rPr lang="es-ES" dirty="0"/>
              <a:t> </a:t>
            </a:r>
            <a:r>
              <a:rPr lang="es-ES" dirty="0" err="1"/>
              <a:t>people</a:t>
            </a:r>
            <a:r>
              <a:rPr lang="es-ES" dirty="0"/>
              <a:t>)?</a:t>
            </a:r>
            <a:endParaRPr lang="en-US" dirty="0"/>
          </a:p>
          <a:p>
            <a:pPr marL="514350" indent="-514350">
              <a:buFont typeface="+mj-lt"/>
              <a:buAutoNum type="arabicParenR"/>
            </a:pPr>
            <a:r>
              <a:rPr lang="es-ES" dirty="0" smtClean="0"/>
              <a:t>¿Quién es alguien (</a:t>
            </a:r>
            <a:r>
              <a:rPr lang="es-ES" dirty="0" err="1" smtClean="0"/>
              <a:t>someone</a:t>
            </a:r>
            <a:r>
              <a:rPr lang="es-ES" dirty="0" smtClean="0"/>
              <a:t>) famoso de Puerto Rico?</a:t>
            </a:r>
            <a:r>
              <a:rPr lang="en-US" dirty="0"/>
              <a:t> </a:t>
            </a:r>
            <a:endParaRPr lang="en-US" dirty="0" smtClean="0"/>
          </a:p>
          <a:p>
            <a:pPr marL="514350" indent="-514350">
              <a:buFont typeface="+mj-lt"/>
              <a:buAutoNum type="arabicParenR"/>
            </a:pPr>
            <a:r>
              <a:rPr lang="en-US" dirty="0" smtClean="0"/>
              <a:t>What </a:t>
            </a:r>
            <a:r>
              <a:rPr lang="en-US" dirty="0"/>
              <a:t>is the local, native term for a </a:t>
            </a:r>
            <a:r>
              <a:rPr lang="en-US" dirty="0" err="1"/>
              <a:t>puertorriqueño</a:t>
            </a:r>
            <a:r>
              <a:rPr lang="en-US" dirty="0"/>
              <a:t>?</a:t>
            </a:r>
          </a:p>
          <a:p>
            <a:pPr marL="514350" indent="-514350">
              <a:buFont typeface="+mj-lt"/>
              <a:buAutoNum type="arabicParenR"/>
            </a:pPr>
            <a:endParaRPr lang="en-US" dirty="0"/>
          </a:p>
          <a:p>
            <a:pPr marL="514350" indent="-514350">
              <a:buFont typeface="+mj-lt"/>
              <a:buAutoNum type="arabicParenR"/>
            </a:pPr>
            <a:endParaRPr lang="en-US" dirty="0" smtClean="0"/>
          </a:p>
        </p:txBody>
      </p:sp>
      <p:sp>
        <p:nvSpPr>
          <p:cNvPr id="5" name="Title 4"/>
          <p:cNvSpPr txBox="1">
            <a:spLocks noGrp="1"/>
          </p:cNvSpPr>
          <p:nvPr>
            <p:ph type="title"/>
          </p:nvPr>
        </p:nvSpPr>
        <p:spPr>
          <a:xfrm>
            <a:off x="0" y="12673"/>
            <a:ext cx="12192000" cy="701731"/>
          </a:xfrm>
          <a:prstGeom prst="rect">
            <a:avLst/>
          </a:prstGeom>
          <a:noFill/>
        </p:spPr>
        <p:txBody>
          <a:bodyPr wrap="square" rtlCol="0">
            <a:spAutoFit/>
          </a:bodyPr>
          <a:lstStyle/>
          <a:p>
            <a:r>
              <a:rPr lang="en-US" dirty="0" smtClean="0"/>
              <a:t>Puerto Rico</a:t>
            </a:r>
            <a:endParaRPr lang="en-US" dirty="0"/>
          </a:p>
        </p:txBody>
      </p:sp>
      <p:sp>
        <p:nvSpPr>
          <p:cNvPr id="16" name="TextBox 15"/>
          <p:cNvSpPr txBox="1"/>
          <p:nvPr/>
        </p:nvSpPr>
        <p:spPr>
          <a:xfrm>
            <a:off x="2859110" y="334851"/>
            <a:ext cx="2318197" cy="553791"/>
          </a:xfrm>
          <a:prstGeom prst="rect">
            <a:avLst/>
          </a:prstGeom>
          <a:noFill/>
        </p:spPr>
        <p:txBody>
          <a:bodyPr wrap="square" rtlCol="0">
            <a:spAutoFit/>
          </a:bodyPr>
          <a:lstStyle/>
          <a:p>
            <a:endParaRPr lang="en-US" dirty="0">
              <a:solidFill>
                <a:prstClr val="black"/>
              </a:solidFill>
            </a:endParaRPr>
          </a:p>
        </p:txBody>
      </p:sp>
    </p:spTree>
    <p:extLst>
      <p:ext uri="{BB962C8B-B14F-4D97-AF65-F5344CB8AC3E}">
        <p14:creationId xmlns:p14="http://schemas.microsoft.com/office/powerpoint/2010/main" val="9983453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25258"/>
            <a:ext cx="12192000" cy="6232741"/>
          </a:xfrm>
        </p:spPr>
        <p:txBody>
          <a:bodyPr/>
          <a:lstStyle/>
          <a:p>
            <a:pPr marL="514350" indent="-514350">
              <a:buFont typeface="+mj-lt"/>
              <a:buAutoNum type="arabicParenR"/>
            </a:pPr>
            <a:r>
              <a:rPr lang="es-ES" dirty="0"/>
              <a:t>¿Cuál es la ciudad capital y nacionalidad?</a:t>
            </a:r>
            <a:r>
              <a:rPr lang="en-US" dirty="0"/>
              <a:t> </a:t>
            </a:r>
          </a:p>
          <a:p>
            <a:pPr marL="514350" indent="-514350">
              <a:buFont typeface="+mj-lt"/>
              <a:buAutoNum type="arabicParenR"/>
            </a:pPr>
            <a:r>
              <a:rPr lang="es-ES" dirty="0"/>
              <a:t>¿Dónde está La República Dominicana</a:t>
            </a:r>
            <a:r>
              <a:rPr lang="es-ES" dirty="0" smtClean="0"/>
              <a:t>?</a:t>
            </a:r>
            <a:endParaRPr lang="es-ES" dirty="0"/>
          </a:p>
          <a:p>
            <a:pPr marL="514350" indent="-514350">
              <a:buFont typeface="+mj-lt"/>
              <a:buAutoNum type="arabicParenR"/>
            </a:pPr>
            <a:r>
              <a:rPr lang="es-ES" dirty="0"/>
              <a:t>¿Cuándo es el </a:t>
            </a:r>
            <a:r>
              <a:rPr lang="es-ES" dirty="0" smtClean="0"/>
              <a:t>Día </a:t>
            </a:r>
            <a:r>
              <a:rPr lang="es-ES" dirty="0"/>
              <a:t>de Independencia</a:t>
            </a:r>
            <a:r>
              <a:rPr lang="es-ES" dirty="0" smtClean="0"/>
              <a:t>, </a:t>
            </a:r>
            <a:r>
              <a:rPr lang="es-ES" dirty="0"/>
              <a:t>incluyendo el año, y de cuál país</a:t>
            </a:r>
            <a:r>
              <a:rPr lang="es-ES" dirty="0" smtClean="0"/>
              <a:t>?</a:t>
            </a:r>
          </a:p>
          <a:p>
            <a:pPr marL="514350" indent="-514350">
              <a:buFont typeface="+mj-lt"/>
              <a:buAutoNum type="arabicParenR"/>
            </a:pPr>
            <a:r>
              <a:rPr lang="es-ES" dirty="0" smtClean="0"/>
              <a:t>¿</a:t>
            </a:r>
            <a:r>
              <a:rPr lang="es-ES" dirty="0" smtClean="0"/>
              <a:t>Cuáles son los colores </a:t>
            </a:r>
            <a:r>
              <a:rPr lang="es-ES" dirty="0" smtClean="0"/>
              <a:t>y significados de </a:t>
            </a:r>
            <a:r>
              <a:rPr lang="es-ES" dirty="0" smtClean="0"/>
              <a:t>la bandera dominicana? </a:t>
            </a:r>
          </a:p>
          <a:p>
            <a:pPr marL="514350" indent="-514350">
              <a:buFont typeface="+mj-lt"/>
              <a:buAutoNum type="arabicParenR"/>
            </a:pPr>
            <a:r>
              <a:rPr lang="es-ES" dirty="0" smtClean="0"/>
              <a:t>¿Qué </a:t>
            </a:r>
            <a:r>
              <a:rPr lang="es-ES" dirty="0" smtClean="0"/>
              <a:t>significa el símbolo de </a:t>
            </a:r>
            <a:r>
              <a:rPr lang="es-ES" dirty="0" smtClean="0"/>
              <a:t>la bandera? </a:t>
            </a:r>
            <a:endParaRPr lang="es-ES" dirty="0" smtClean="0"/>
          </a:p>
          <a:p>
            <a:pPr marL="514350" indent="-514350">
              <a:buFont typeface="+mj-lt"/>
              <a:buAutoNum type="arabicParenR"/>
            </a:pPr>
            <a:r>
              <a:rPr lang="es-ES" dirty="0" smtClean="0"/>
              <a:t>¿Quién es el padre de la patria (</a:t>
            </a:r>
            <a:r>
              <a:rPr lang="es-ES" dirty="0" err="1" smtClean="0"/>
              <a:t>founding</a:t>
            </a:r>
            <a:r>
              <a:rPr lang="es-ES" dirty="0" smtClean="0"/>
              <a:t> </a:t>
            </a:r>
            <a:r>
              <a:rPr lang="es-ES" dirty="0" err="1" smtClean="0"/>
              <a:t>father</a:t>
            </a:r>
            <a:r>
              <a:rPr lang="es-ES" dirty="0" smtClean="0"/>
              <a:t>)?</a:t>
            </a:r>
          </a:p>
          <a:p>
            <a:pPr marL="514350" indent="-514350">
              <a:buFont typeface="+mj-lt"/>
              <a:buAutoNum type="arabicParenR"/>
            </a:pPr>
            <a:r>
              <a:rPr lang="es-ES" dirty="0" smtClean="0"/>
              <a:t>¿Quié</a:t>
            </a:r>
            <a:r>
              <a:rPr lang="es-ES" dirty="0" smtClean="0"/>
              <a:t>n designó (</a:t>
            </a:r>
            <a:r>
              <a:rPr lang="es-ES" dirty="0" err="1" smtClean="0"/>
              <a:t>designed</a:t>
            </a:r>
            <a:r>
              <a:rPr lang="es-ES" dirty="0" smtClean="0"/>
              <a:t>) la bandera?</a:t>
            </a:r>
          </a:p>
          <a:p>
            <a:pPr marL="514350" indent="-514350">
              <a:buFont typeface="+mj-lt"/>
              <a:buAutoNum type="arabicParenR"/>
            </a:pPr>
            <a:r>
              <a:rPr lang="es-ES" dirty="0" smtClean="0"/>
              <a:t>¿Qué es el baile nacional?</a:t>
            </a:r>
            <a:endParaRPr lang="es-ES" dirty="0" smtClean="0"/>
          </a:p>
          <a:p>
            <a:pPr marL="514350" indent="-514350">
              <a:buFont typeface="+mj-lt"/>
              <a:buAutoNum type="arabicParenR"/>
            </a:pPr>
            <a:r>
              <a:rPr lang="es-ES" dirty="0" err="1"/>
              <a:t>What</a:t>
            </a:r>
            <a:r>
              <a:rPr lang="es-ES" dirty="0"/>
              <a:t> country shares </a:t>
            </a:r>
            <a:r>
              <a:rPr lang="es-ES" dirty="0" err="1"/>
              <a:t>the</a:t>
            </a:r>
            <a:r>
              <a:rPr lang="es-ES" dirty="0"/>
              <a:t> </a:t>
            </a:r>
            <a:r>
              <a:rPr lang="es-ES" dirty="0" err="1"/>
              <a:t>island</a:t>
            </a:r>
            <a:r>
              <a:rPr lang="es-ES" dirty="0"/>
              <a:t> of </a:t>
            </a:r>
            <a:r>
              <a:rPr lang="es-ES" dirty="0" err="1"/>
              <a:t>Hispaniola</a:t>
            </a:r>
            <a:r>
              <a:rPr lang="es-ES" dirty="0"/>
              <a:t> </a:t>
            </a:r>
            <a:r>
              <a:rPr lang="es-ES" dirty="0" err="1"/>
              <a:t>with</a:t>
            </a:r>
            <a:r>
              <a:rPr lang="es-ES" dirty="0"/>
              <a:t> </a:t>
            </a:r>
            <a:r>
              <a:rPr lang="es-ES" dirty="0" err="1"/>
              <a:t>the</a:t>
            </a:r>
            <a:r>
              <a:rPr lang="es-ES" dirty="0"/>
              <a:t> D.R</a:t>
            </a:r>
            <a:r>
              <a:rPr lang="es-ES" dirty="0" smtClean="0"/>
              <a:t>.?</a:t>
            </a:r>
            <a:endParaRPr lang="es-ES" dirty="0"/>
          </a:p>
        </p:txBody>
      </p:sp>
      <p:sp>
        <p:nvSpPr>
          <p:cNvPr id="5" name="Title 4"/>
          <p:cNvSpPr txBox="1">
            <a:spLocks noGrp="1"/>
          </p:cNvSpPr>
          <p:nvPr>
            <p:ph type="title"/>
          </p:nvPr>
        </p:nvSpPr>
        <p:spPr>
          <a:xfrm>
            <a:off x="0" y="12673"/>
            <a:ext cx="12192000" cy="701731"/>
          </a:xfrm>
          <a:prstGeom prst="rect">
            <a:avLst/>
          </a:prstGeom>
          <a:noFill/>
        </p:spPr>
        <p:txBody>
          <a:bodyPr wrap="square" rtlCol="0">
            <a:spAutoFit/>
          </a:bodyPr>
          <a:lstStyle/>
          <a:p>
            <a:r>
              <a:rPr lang="es-ES" dirty="0" smtClean="0"/>
              <a:t>La República Dominicana</a:t>
            </a:r>
            <a:endParaRPr lang="en-US" dirty="0"/>
          </a:p>
        </p:txBody>
      </p:sp>
      <p:sp>
        <p:nvSpPr>
          <p:cNvPr id="16" name="TextBox 15"/>
          <p:cNvSpPr txBox="1"/>
          <p:nvPr/>
        </p:nvSpPr>
        <p:spPr>
          <a:xfrm>
            <a:off x="2859110" y="334851"/>
            <a:ext cx="2318197" cy="553791"/>
          </a:xfrm>
          <a:prstGeom prst="rect">
            <a:avLst/>
          </a:prstGeom>
          <a:noFill/>
        </p:spPr>
        <p:txBody>
          <a:bodyPr wrap="square" rtlCol="0">
            <a:spAutoFit/>
          </a:bodyPr>
          <a:lstStyle/>
          <a:p>
            <a:endParaRPr lang="en-US" dirty="0">
              <a:solidFill>
                <a:prstClr val="black"/>
              </a:solidFill>
            </a:endParaRPr>
          </a:p>
        </p:txBody>
      </p:sp>
    </p:spTree>
    <p:extLst>
      <p:ext uri="{BB962C8B-B14F-4D97-AF65-F5344CB8AC3E}">
        <p14:creationId xmlns:p14="http://schemas.microsoft.com/office/powerpoint/2010/main" val="11646602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25258"/>
            <a:ext cx="12192000" cy="6232741"/>
          </a:xfrm>
        </p:spPr>
        <p:txBody>
          <a:bodyPr>
            <a:normAutofit/>
          </a:bodyPr>
          <a:lstStyle/>
          <a:p>
            <a:pPr marL="514350" indent="-514350">
              <a:buFont typeface="+mj-lt"/>
              <a:buAutoNum type="arabicParenR"/>
            </a:pPr>
            <a:r>
              <a:rPr lang="es-ES" dirty="0"/>
              <a:t>¿Cuál es la ciudad capital y nacionalidad?</a:t>
            </a:r>
            <a:r>
              <a:rPr lang="en-US" dirty="0"/>
              <a:t> </a:t>
            </a:r>
          </a:p>
          <a:p>
            <a:pPr marL="514350" indent="-514350">
              <a:buFont typeface="+mj-lt"/>
              <a:buAutoNum type="arabicParenR"/>
            </a:pPr>
            <a:r>
              <a:rPr lang="es-ES" dirty="0"/>
              <a:t>¿Dónde está </a:t>
            </a:r>
            <a:r>
              <a:rPr lang="es-ES" dirty="0" smtClean="0"/>
              <a:t>Cuba?</a:t>
            </a:r>
            <a:endParaRPr lang="es-ES" dirty="0"/>
          </a:p>
          <a:p>
            <a:pPr marL="514350" indent="-514350">
              <a:buFont typeface="+mj-lt"/>
              <a:buAutoNum type="arabicParenR"/>
            </a:pPr>
            <a:r>
              <a:rPr lang="es-ES" dirty="0"/>
              <a:t>¿Cuándo es el </a:t>
            </a:r>
            <a:r>
              <a:rPr lang="es-ES" dirty="0" smtClean="0"/>
              <a:t>Día </a:t>
            </a:r>
            <a:r>
              <a:rPr lang="es-ES" dirty="0"/>
              <a:t>de Independencia</a:t>
            </a:r>
            <a:r>
              <a:rPr lang="es-ES" dirty="0" smtClean="0"/>
              <a:t>, </a:t>
            </a:r>
            <a:r>
              <a:rPr lang="es-ES" dirty="0"/>
              <a:t>incluyendo el año, y de cuál país?</a:t>
            </a:r>
          </a:p>
          <a:p>
            <a:pPr marL="514350" indent="-514350">
              <a:buFont typeface="+mj-lt"/>
              <a:buAutoNum type="arabicParenR"/>
            </a:pPr>
            <a:r>
              <a:rPr lang="es-ES" dirty="0" smtClean="0"/>
              <a:t>¿</a:t>
            </a:r>
            <a:r>
              <a:rPr lang="es-ES" dirty="0"/>
              <a:t>Qué significa </a:t>
            </a:r>
            <a:r>
              <a:rPr lang="es-ES" dirty="0" smtClean="0"/>
              <a:t>la </a:t>
            </a:r>
            <a:r>
              <a:rPr lang="es-ES" dirty="0"/>
              <a:t>bandera</a:t>
            </a:r>
            <a:r>
              <a:rPr lang="es-ES" dirty="0" smtClean="0"/>
              <a:t>?</a:t>
            </a:r>
          </a:p>
          <a:p>
            <a:pPr marL="514350" indent="-514350">
              <a:buFont typeface="+mj-lt"/>
              <a:buAutoNum type="arabicParenR"/>
            </a:pPr>
            <a:r>
              <a:rPr lang="es-ES" dirty="0" smtClean="0"/>
              <a:t>¿Quién era el dictador de Cuba para 49 años?</a:t>
            </a:r>
          </a:p>
          <a:p>
            <a:pPr marL="514350" indent="-514350">
              <a:buFont typeface="+mj-lt"/>
              <a:buAutoNum type="arabicParenR"/>
            </a:pPr>
            <a:r>
              <a:rPr lang="es-ES" dirty="0" smtClean="0"/>
              <a:t>¿Quién es el dictador/presidente hoy?</a:t>
            </a:r>
          </a:p>
          <a:p>
            <a:pPr marL="514350" indent="-514350">
              <a:buFont typeface="+mj-lt"/>
              <a:buAutoNum type="arabicParenR"/>
            </a:pPr>
            <a:r>
              <a:rPr lang="es-ES" dirty="0" smtClean="0"/>
              <a:t>En inglés, describa la cultura de música en Cuba, incluyendo (</a:t>
            </a:r>
            <a:r>
              <a:rPr lang="es-ES" dirty="0" err="1" smtClean="0"/>
              <a:t>including</a:t>
            </a:r>
            <a:r>
              <a:rPr lang="es-ES" dirty="0" smtClean="0"/>
              <a:t>) instrumentos, bailes, canciones (</a:t>
            </a:r>
            <a:r>
              <a:rPr lang="es-ES" dirty="0" err="1" smtClean="0"/>
              <a:t>songs</a:t>
            </a:r>
            <a:r>
              <a:rPr lang="es-ES" dirty="0" smtClean="0"/>
              <a:t>) históricamente importantes, et </a:t>
            </a:r>
            <a:r>
              <a:rPr lang="es-ES" dirty="0" err="1" smtClean="0"/>
              <a:t>cetera</a:t>
            </a:r>
            <a:r>
              <a:rPr lang="es-ES" dirty="0" smtClean="0"/>
              <a:t>.</a:t>
            </a:r>
          </a:p>
          <a:p>
            <a:pPr marL="514350" indent="-514350">
              <a:buFont typeface="+mj-lt"/>
              <a:buAutoNum type="arabicParenR"/>
            </a:pPr>
            <a:r>
              <a:rPr lang="es-ES" dirty="0" err="1" smtClean="0"/>
              <a:t>Why</a:t>
            </a:r>
            <a:r>
              <a:rPr lang="es-ES" dirty="0" smtClean="0"/>
              <a:t> </a:t>
            </a:r>
            <a:r>
              <a:rPr lang="es-ES" dirty="0" err="1" smtClean="0"/>
              <a:t>does</a:t>
            </a:r>
            <a:r>
              <a:rPr lang="es-ES" dirty="0" smtClean="0"/>
              <a:t> Cuba </a:t>
            </a:r>
            <a:r>
              <a:rPr lang="es-ES" dirty="0" err="1" smtClean="0"/>
              <a:t>appear</a:t>
            </a:r>
            <a:r>
              <a:rPr lang="es-ES" dirty="0" smtClean="0"/>
              <a:t> </a:t>
            </a:r>
            <a:r>
              <a:rPr lang="es-ES" dirty="0" err="1" smtClean="0"/>
              <a:t>like</a:t>
            </a:r>
            <a:r>
              <a:rPr lang="es-ES" dirty="0" smtClean="0"/>
              <a:t> a car </a:t>
            </a:r>
            <a:r>
              <a:rPr lang="es-ES" dirty="0" err="1" smtClean="0"/>
              <a:t>museum</a:t>
            </a:r>
            <a:r>
              <a:rPr lang="es-ES" dirty="0" smtClean="0"/>
              <a:t> </a:t>
            </a:r>
            <a:r>
              <a:rPr lang="es-ES" dirty="0" err="1" smtClean="0"/>
              <a:t>with</a:t>
            </a:r>
            <a:r>
              <a:rPr lang="es-ES" dirty="0" smtClean="0"/>
              <a:t> </a:t>
            </a:r>
            <a:r>
              <a:rPr lang="es-ES" dirty="0" err="1" smtClean="0"/>
              <a:t>Cadillacs</a:t>
            </a:r>
            <a:r>
              <a:rPr lang="es-ES" dirty="0" smtClean="0"/>
              <a:t>, </a:t>
            </a:r>
            <a:r>
              <a:rPr lang="es-ES" dirty="0" err="1" smtClean="0"/>
              <a:t>Chevrolets</a:t>
            </a:r>
            <a:r>
              <a:rPr lang="es-ES" dirty="0" smtClean="0"/>
              <a:t>, </a:t>
            </a:r>
            <a:r>
              <a:rPr lang="es-ES" dirty="0" err="1" smtClean="0"/>
              <a:t>etc</a:t>
            </a:r>
            <a:r>
              <a:rPr lang="es-ES" dirty="0" smtClean="0"/>
              <a:t> </a:t>
            </a:r>
            <a:r>
              <a:rPr lang="es-ES" dirty="0" err="1" smtClean="0"/>
              <a:t>from</a:t>
            </a:r>
            <a:r>
              <a:rPr lang="es-ES" dirty="0" smtClean="0"/>
              <a:t> </a:t>
            </a:r>
            <a:r>
              <a:rPr lang="es-ES" dirty="0" err="1" smtClean="0"/>
              <a:t>the</a:t>
            </a:r>
            <a:r>
              <a:rPr lang="es-ES" dirty="0" smtClean="0"/>
              <a:t> 1950´s </a:t>
            </a:r>
            <a:r>
              <a:rPr lang="es-ES" dirty="0" err="1" smtClean="0"/>
              <a:t>still</a:t>
            </a:r>
            <a:r>
              <a:rPr lang="es-ES" dirty="0" smtClean="0"/>
              <a:t> </a:t>
            </a:r>
            <a:r>
              <a:rPr lang="es-ES" dirty="0" err="1" smtClean="0"/>
              <a:t>being</a:t>
            </a:r>
            <a:r>
              <a:rPr lang="es-ES" dirty="0" smtClean="0"/>
              <a:t> </a:t>
            </a:r>
            <a:r>
              <a:rPr lang="es-ES" dirty="0" err="1" smtClean="0"/>
              <a:t>driven</a:t>
            </a:r>
            <a:r>
              <a:rPr lang="es-ES" dirty="0" smtClean="0"/>
              <a:t> </a:t>
            </a:r>
            <a:r>
              <a:rPr lang="es-ES" dirty="0" err="1" smtClean="0"/>
              <a:t>on</a:t>
            </a:r>
            <a:r>
              <a:rPr lang="es-ES" dirty="0" smtClean="0"/>
              <a:t> </a:t>
            </a:r>
            <a:r>
              <a:rPr lang="es-ES" dirty="0" err="1" smtClean="0"/>
              <a:t>the</a:t>
            </a:r>
            <a:r>
              <a:rPr lang="es-ES" dirty="0" smtClean="0"/>
              <a:t> </a:t>
            </a:r>
            <a:r>
              <a:rPr lang="es-ES" dirty="0" err="1" smtClean="0"/>
              <a:t>roads</a:t>
            </a:r>
            <a:r>
              <a:rPr lang="es-ES" dirty="0" smtClean="0"/>
              <a:t>?</a:t>
            </a:r>
          </a:p>
        </p:txBody>
      </p:sp>
      <p:sp>
        <p:nvSpPr>
          <p:cNvPr id="5" name="Title 4"/>
          <p:cNvSpPr txBox="1">
            <a:spLocks noGrp="1"/>
          </p:cNvSpPr>
          <p:nvPr>
            <p:ph type="title"/>
          </p:nvPr>
        </p:nvSpPr>
        <p:spPr>
          <a:xfrm>
            <a:off x="0" y="12673"/>
            <a:ext cx="12192000" cy="701731"/>
          </a:xfrm>
          <a:prstGeom prst="rect">
            <a:avLst/>
          </a:prstGeom>
          <a:noFill/>
        </p:spPr>
        <p:txBody>
          <a:bodyPr wrap="square" rtlCol="0">
            <a:spAutoFit/>
          </a:bodyPr>
          <a:lstStyle/>
          <a:p>
            <a:r>
              <a:rPr lang="en-US" dirty="0" smtClean="0"/>
              <a:t>Cuba</a:t>
            </a:r>
            <a:endParaRPr lang="en-US" dirty="0"/>
          </a:p>
        </p:txBody>
      </p:sp>
      <p:sp>
        <p:nvSpPr>
          <p:cNvPr id="16" name="TextBox 15"/>
          <p:cNvSpPr txBox="1"/>
          <p:nvPr/>
        </p:nvSpPr>
        <p:spPr>
          <a:xfrm>
            <a:off x="2859110" y="334851"/>
            <a:ext cx="2318197" cy="553791"/>
          </a:xfrm>
          <a:prstGeom prst="rect">
            <a:avLst/>
          </a:prstGeom>
          <a:noFill/>
        </p:spPr>
        <p:txBody>
          <a:bodyPr wrap="square" rtlCol="0">
            <a:spAutoFit/>
          </a:bodyPr>
          <a:lstStyle/>
          <a:p>
            <a:endParaRPr lang="en-US" dirty="0">
              <a:solidFill>
                <a:prstClr val="black"/>
              </a:solidFill>
            </a:endParaRPr>
          </a:p>
        </p:txBody>
      </p:sp>
    </p:spTree>
    <p:extLst>
      <p:ext uri="{BB962C8B-B14F-4D97-AF65-F5344CB8AC3E}">
        <p14:creationId xmlns:p14="http://schemas.microsoft.com/office/powerpoint/2010/main" val="18486210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410700" cy="948087"/>
          </a:xfrm>
        </p:spPr>
        <p:txBody>
          <a:bodyPr>
            <a:noAutofit/>
          </a:bodyPr>
          <a:lstStyle/>
          <a:p>
            <a:r>
              <a:rPr lang="en-US" sz="7500" b="1" dirty="0"/>
              <a:t>Hoy </a:t>
            </a:r>
            <a:r>
              <a:rPr lang="en-US" sz="7500" b="1" dirty="0" err="1"/>
              <a:t>vamos</a:t>
            </a:r>
            <a:r>
              <a:rPr lang="en-US" sz="7500" b="1" dirty="0"/>
              <a:t> a…</a:t>
            </a:r>
          </a:p>
        </p:txBody>
      </p:sp>
      <p:sp>
        <p:nvSpPr>
          <p:cNvPr id="3" name="Content Placeholder 2"/>
          <p:cNvSpPr>
            <a:spLocks noGrp="1"/>
          </p:cNvSpPr>
          <p:nvPr>
            <p:ph idx="1"/>
          </p:nvPr>
        </p:nvSpPr>
        <p:spPr>
          <a:xfrm>
            <a:off x="-10542" y="965824"/>
            <a:ext cx="9154542" cy="5892176"/>
          </a:xfrm>
        </p:spPr>
        <p:txBody>
          <a:bodyPr>
            <a:noAutofit/>
          </a:bodyPr>
          <a:lstStyle/>
          <a:p>
            <a:pPr marL="291465" indent="-257175"/>
            <a:r>
              <a:rPr lang="es-ES" sz="3200" dirty="0" smtClean="0"/>
              <a:t>Aprender del día de la raza</a:t>
            </a:r>
          </a:p>
          <a:p>
            <a:pPr marL="291465" indent="-257175"/>
            <a:r>
              <a:rPr lang="es-ES" sz="3200" dirty="0" smtClean="0"/>
              <a:t>Hacer </a:t>
            </a:r>
            <a:r>
              <a:rPr lang="es-ES" sz="3200" dirty="0" err="1" smtClean="0"/>
              <a:t>connecciones</a:t>
            </a:r>
            <a:endParaRPr lang="es-ES" sz="3200" dirty="0" smtClean="0"/>
          </a:p>
          <a:p>
            <a:pPr marL="291465" indent="-257175"/>
            <a:r>
              <a:rPr lang="es-ES" sz="3200" dirty="0" smtClean="0"/>
              <a:t>Repasar</a:t>
            </a:r>
            <a:endParaRPr lang="es-ES" sz="3200" dirty="0"/>
          </a:p>
        </p:txBody>
      </p:sp>
      <p:pic>
        <p:nvPicPr>
          <p:cNvPr id="6" name="Picture 5"/>
          <p:cNvPicPr>
            <a:picLocks noChangeAspect="1"/>
          </p:cNvPicPr>
          <p:nvPr/>
        </p:nvPicPr>
        <p:blipFill>
          <a:blip r:embed="rId3"/>
          <a:stretch>
            <a:fillRect/>
          </a:stretch>
        </p:blipFill>
        <p:spPr>
          <a:xfrm>
            <a:off x="9410701" y="4341757"/>
            <a:ext cx="2760264" cy="2498507"/>
          </a:xfrm>
          <a:prstGeom prst="rect">
            <a:avLst/>
          </a:prstGeom>
        </p:spPr>
      </p:pic>
      <p:sp>
        <p:nvSpPr>
          <p:cNvPr id="8" name="TextBox 7"/>
          <p:cNvSpPr txBox="1"/>
          <p:nvPr/>
        </p:nvSpPr>
        <p:spPr>
          <a:xfrm>
            <a:off x="9256541" y="6193933"/>
            <a:ext cx="1872208" cy="646331"/>
          </a:xfrm>
          <a:prstGeom prst="rect">
            <a:avLst/>
          </a:prstGeom>
          <a:noFill/>
        </p:spPr>
        <p:txBody>
          <a:bodyPr wrap="square" rtlCol="0">
            <a:spAutoFit/>
          </a:bodyPr>
          <a:lstStyle/>
          <a:p>
            <a:r>
              <a:rPr lang="en-US" dirty="0">
                <a:solidFill>
                  <a:prstClr val="black"/>
                </a:solidFill>
                <a:latin typeface="Calibri" panose="020F0502020204030204"/>
              </a:rPr>
              <a:t>2.1, 2.2, 3.1, 3.2, 4.1, 4.2, &amp; 5.1</a:t>
            </a:r>
          </a:p>
        </p:txBody>
      </p:sp>
    </p:spTree>
    <p:extLst>
      <p:ext uri="{BB962C8B-B14F-4D97-AF65-F5344CB8AC3E}">
        <p14:creationId xmlns:p14="http://schemas.microsoft.com/office/powerpoint/2010/main" val="13800687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0515600" cy="780288"/>
          </a:xfrm>
        </p:spPr>
        <p:txBody>
          <a:bodyPr/>
          <a:lstStyle/>
          <a:p>
            <a:r>
              <a:rPr lang="es-ES" dirty="0" smtClean="0"/>
              <a:t>Ecuador</a:t>
            </a:r>
            <a:endParaRPr lang="en-US" dirty="0"/>
          </a:p>
        </p:txBody>
      </p:sp>
      <p:sp>
        <p:nvSpPr>
          <p:cNvPr id="3" name="Content Placeholder 2"/>
          <p:cNvSpPr>
            <a:spLocks noGrp="1"/>
          </p:cNvSpPr>
          <p:nvPr>
            <p:ph idx="1"/>
          </p:nvPr>
        </p:nvSpPr>
        <p:spPr>
          <a:xfrm>
            <a:off x="0" y="582040"/>
            <a:ext cx="12192000" cy="6275959"/>
          </a:xfrm>
        </p:spPr>
        <p:txBody>
          <a:bodyPr>
            <a:normAutofit fontScale="92500"/>
          </a:bodyPr>
          <a:lstStyle/>
          <a:p>
            <a:pPr marL="514350" indent="-514350">
              <a:buFont typeface="+mj-lt"/>
              <a:buAutoNum type="arabicParenR"/>
            </a:pPr>
            <a:r>
              <a:rPr lang="es-ES" dirty="0"/>
              <a:t>¿Dónde está </a:t>
            </a:r>
            <a:r>
              <a:rPr lang="es-ES" dirty="0" smtClean="0"/>
              <a:t>Ecuador?</a:t>
            </a:r>
            <a:endParaRPr lang="es-ES" dirty="0"/>
          </a:p>
          <a:p>
            <a:pPr marL="514350" indent="-514350">
              <a:buFont typeface="+mj-lt"/>
              <a:buAutoNum type="arabicParenR"/>
            </a:pPr>
            <a:r>
              <a:rPr lang="es-ES" dirty="0"/>
              <a:t>¿Cuál es la ciudad capital y nacionalidad?</a:t>
            </a:r>
          </a:p>
          <a:p>
            <a:pPr marL="514350" indent="-514350">
              <a:buFont typeface="+mj-lt"/>
              <a:buAutoNum type="arabicParenR"/>
            </a:pPr>
            <a:r>
              <a:rPr lang="es-ES" dirty="0"/>
              <a:t>¿Cuándo es el Día de Independencia, incluyendo el año, y de cuál país</a:t>
            </a:r>
            <a:r>
              <a:rPr lang="es-ES" dirty="0" smtClean="0"/>
              <a:t>?</a:t>
            </a:r>
          </a:p>
          <a:p>
            <a:pPr marL="514350" indent="-514350">
              <a:buFont typeface="+mj-lt"/>
              <a:buAutoNum type="arabicParenR"/>
            </a:pPr>
            <a:r>
              <a:rPr lang="es-ES" dirty="0"/>
              <a:t>¿Cuáles son los colores y significados de la bandera?</a:t>
            </a:r>
          </a:p>
          <a:p>
            <a:pPr marL="514350" indent="-514350">
              <a:buFont typeface="+mj-lt"/>
              <a:buAutoNum type="arabicParenR"/>
            </a:pPr>
            <a:r>
              <a:rPr lang="es-ES" dirty="0"/>
              <a:t>¿Cómo se llamaban (</a:t>
            </a:r>
            <a:r>
              <a:rPr lang="es-ES" dirty="0" err="1"/>
              <a:t>what</a:t>
            </a:r>
            <a:r>
              <a:rPr lang="es-ES" dirty="0"/>
              <a:t> </a:t>
            </a:r>
            <a:r>
              <a:rPr lang="es-ES" dirty="0" err="1"/>
              <a:t>were</a:t>
            </a:r>
            <a:r>
              <a:rPr lang="es-ES" dirty="0"/>
              <a:t> </a:t>
            </a:r>
            <a:r>
              <a:rPr lang="es-ES" dirty="0" err="1"/>
              <a:t>the</a:t>
            </a:r>
            <a:r>
              <a:rPr lang="es-ES" dirty="0"/>
              <a:t> </a:t>
            </a:r>
            <a:r>
              <a:rPr lang="es-ES" dirty="0" err="1"/>
              <a:t>names</a:t>
            </a:r>
            <a:r>
              <a:rPr lang="es-ES" dirty="0"/>
              <a:t>) de los 2 líderes (</a:t>
            </a:r>
            <a:r>
              <a:rPr lang="es-ES" dirty="0" err="1"/>
              <a:t>leaders</a:t>
            </a:r>
            <a:r>
              <a:rPr lang="es-ES" dirty="0"/>
              <a:t>) patrióticos?</a:t>
            </a:r>
          </a:p>
          <a:p>
            <a:pPr marL="514350" indent="-514350">
              <a:buFont typeface="+mj-lt"/>
              <a:buAutoNum type="arabicParenR"/>
            </a:pPr>
            <a:r>
              <a:rPr lang="es-ES" dirty="0"/>
              <a:t>¿Cómo se llamaba (</a:t>
            </a:r>
            <a:r>
              <a:rPr lang="es-ES" dirty="0" err="1"/>
              <a:t>what</a:t>
            </a:r>
            <a:r>
              <a:rPr lang="es-ES" dirty="0"/>
              <a:t> </a:t>
            </a:r>
            <a:r>
              <a:rPr lang="es-ES" dirty="0" err="1"/>
              <a:t>was</a:t>
            </a:r>
            <a:r>
              <a:rPr lang="es-ES" dirty="0"/>
              <a:t> </a:t>
            </a:r>
            <a:r>
              <a:rPr lang="es-ES" dirty="0" err="1"/>
              <a:t>the</a:t>
            </a:r>
            <a:r>
              <a:rPr lang="es-ES" dirty="0"/>
              <a:t> </a:t>
            </a:r>
            <a:r>
              <a:rPr lang="es-ES" dirty="0" err="1"/>
              <a:t>name</a:t>
            </a:r>
            <a:r>
              <a:rPr lang="es-ES" dirty="0"/>
              <a:t>) del primer (</a:t>
            </a:r>
            <a:r>
              <a:rPr lang="es-ES" dirty="0" err="1"/>
              <a:t>first</a:t>
            </a:r>
            <a:r>
              <a:rPr lang="es-ES" dirty="0"/>
              <a:t>) presidente?</a:t>
            </a:r>
          </a:p>
          <a:p>
            <a:pPr marL="514350" indent="-514350">
              <a:buFont typeface="+mj-lt"/>
              <a:buAutoNum type="arabicParenR"/>
            </a:pPr>
            <a:r>
              <a:rPr lang="es-ES" dirty="0" smtClean="0"/>
              <a:t>Ecuador significa </a:t>
            </a:r>
            <a:r>
              <a:rPr lang="es-ES" u="sng" dirty="0" smtClean="0"/>
              <a:t>               </a:t>
            </a:r>
            <a:r>
              <a:rPr lang="es-ES" dirty="0" smtClean="0"/>
              <a:t> y </a:t>
            </a:r>
            <a:r>
              <a:rPr lang="es-ES" u="sng" dirty="0" smtClean="0"/>
              <a:t>                  </a:t>
            </a:r>
            <a:r>
              <a:rPr lang="es-ES" dirty="0" smtClean="0"/>
              <a:t> en inglés.</a:t>
            </a:r>
          </a:p>
          <a:p>
            <a:pPr marL="514350" indent="-514350">
              <a:buFont typeface="+mj-lt"/>
              <a:buAutoNum type="arabicParenR"/>
            </a:pPr>
            <a:r>
              <a:rPr lang="es-ES" dirty="0" smtClean="0"/>
              <a:t>¿Tiene “</a:t>
            </a:r>
            <a:r>
              <a:rPr lang="es-ES" dirty="0" err="1" smtClean="0"/>
              <a:t>daylight</a:t>
            </a:r>
            <a:r>
              <a:rPr lang="es-ES" dirty="0" smtClean="0"/>
              <a:t> </a:t>
            </a:r>
            <a:r>
              <a:rPr lang="es-ES" dirty="0" err="1" smtClean="0"/>
              <a:t>savings</a:t>
            </a:r>
            <a:r>
              <a:rPr lang="es-ES" dirty="0" smtClean="0"/>
              <a:t> time” Ecuador? ¿Sí o no? ¿Por qué?</a:t>
            </a:r>
          </a:p>
          <a:p>
            <a:pPr marL="514350" indent="-514350">
              <a:buFont typeface="+mj-lt"/>
              <a:buAutoNum type="arabicParenR"/>
            </a:pPr>
            <a:r>
              <a:rPr lang="es-ES" dirty="0" smtClean="0"/>
              <a:t>¿Cómo se llaman las islas de Ecuador?</a:t>
            </a:r>
          </a:p>
          <a:p>
            <a:pPr marL="514350" indent="-514350">
              <a:buFont typeface="+mj-lt"/>
              <a:buAutoNum type="arabicParenR"/>
            </a:pPr>
            <a:r>
              <a:rPr lang="es-ES" dirty="0" smtClean="0"/>
              <a:t>¿Quién famoso estudió en las islas de Ecuador?</a:t>
            </a:r>
          </a:p>
          <a:p>
            <a:pPr marL="514350" indent="-514350">
              <a:buFont typeface="+mj-lt"/>
              <a:buAutoNum type="arabicParenR"/>
            </a:pPr>
            <a:r>
              <a:rPr lang="es-ES" dirty="0" smtClean="0"/>
              <a:t>¿Cuándo es el día de mala suerte (</a:t>
            </a:r>
            <a:r>
              <a:rPr lang="es-ES" dirty="0" err="1" smtClean="0"/>
              <a:t>luck</a:t>
            </a:r>
            <a:r>
              <a:rPr lang="es-ES" dirty="0" smtClean="0"/>
              <a:t>) para Ecuador?</a:t>
            </a:r>
          </a:p>
          <a:p>
            <a:pPr marL="514350" indent="-514350">
              <a:buFont typeface="+mj-lt"/>
              <a:buAutoNum type="arabicParenR"/>
            </a:pPr>
            <a:r>
              <a:rPr lang="es-ES" dirty="0" smtClean="0"/>
              <a:t>¿Cuántos idiomas (</a:t>
            </a:r>
            <a:r>
              <a:rPr lang="es-ES" dirty="0" err="1" smtClean="0"/>
              <a:t>languages</a:t>
            </a:r>
            <a:r>
              <a:rPr lang="es-ES" dirty="0" smtClean="0"/>
              <a:t>) se hablan (do </a:t>
            </a:r>
            <a:r>
              <a:rPr lang="es-ES" dirty="0" err="1" smtClean="0"/>
              <a:t>they</a:t>
            </a:r>
            <a:r>
              <a:rPr lang="es-ES" dirty="0" smtClean="0"/>
              <a:t> </a:t>
            </a:r>
            <a:r>
              <a:rPr lang="es-ES" dirty="0" err="1" smtClean="0"/>
              <a:t>speak</a:t>
            </a:r>
            <a:r>
              <a:rPr lang="es-ES" dirty="0" smtClean="0"/>
              <a:t>) en Ecuador?</a:t>
            </a:r>
          </a:p>
          <a:p>
            <a:pPr marL="514350" indent="-514350">
              <a:buFont typeface="+mj-lt"/>
              <a:buAutoNum type="arabicParenR"/>
            </a:pPr>
            <a:r>
              <a:rPr lang="es-ES" dirty="0" smtClean="0"/>
              <a:t>Describa la música Marimba y el baile La Caderona.</a:t>
            </a:r>
            <a:endParaRPr lang="es-ES" dirty="0"/>
          </a:p>
          <a:p>
            <a:pPr marL="514350" indent="-514350">
              <a:buFont typeface="+mj-lt"/>
              <a:buAutoNum type="arabicParenR"/>
            </a:pPr>
            <a:endParaRPr lang="en-US" dirty="0"/>
          </a:p>
        </p:txBody>
      </p:sp>
    </p:spTree>
    <p:extLst>
      <p:ext uri="{BB962C8B-B14F-4D97-AF65-F5344CB8AC3E}">
        <p14:creationId xmlns:p14="http://schemas.microsoft.com/office/powerpoint/2010/main" val="18969984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25258"/>
            <a:ext cx="12192000" cy="6232741"/>
          </a:xfrm>
        </p:spPr>
        <p:txBody>
          <a:bodyPr>
            <a:noAutofit/>
          </a:bodyPr>
          <a:lstStyle/>
          <a:p>
            <a:pPr marL="514350" indent="-514350">
              <a:buFont typeface="+mj-lt"/>
              <a:buAutoNum type="arabicParenR"/>
            </a:pPr>
            <a:r>
              <a:rPr lang="es-ES" sz="2100" dirty="0"/>
              <a:t>¿Cuál es la ciudad capital y nacionalidad?</a:t>
            </a:r>
            <a:r>
              <a:rPr lang="en-US" sz="2100" dirty="0"/>
              <a:t> </a:t>
            </a:r>
          </a:p>
          <a:p>
            <a:pPr marL="514350" indent="-514350">
              <a:buFont typeface="+mj-lt"/>
              <a:buAutoNum type="arabicParenR"/>
            </a:pPr>
            <a:r>
              <a:rPr lang="es-ES" sz="2100" dirty="0"/>
              <a:t>¿Dónde </a:t>
            </a:r>
            <a:r>
              <a:rPr lang="es-ES" sz="2100" dirty="0" smtClean="0"/>
              <a:t>está </a:t>
            </a:r>
            <a:r>
              <a:rPr lang="en-US" sz="2100" dirty="0" err="1"/>
              <a:t>Perú</a:t>
            </a:r>
            <a:r>
              <a:rPr lang="es-ES" sz="2100" dirty="0" smtClean="0"/>
              <a:t>?</a:t>
            </a:r>
            <a:endParaRPr lang="es-ES" sz="2100" dirty="0"/>
          </a:p>
          <a:p>
            <a:pPr marL="514350" indent="-514350">
              <a:buFont typeface="+mj-lt"/>
              <a:buAutoNum type="arabicParenR"/>
            </a:pPr>
            <a:r>
              <a:rPr lang="es-ES" sz="2100" dirty="0"/>
              <a:t>¿Cuándo es el “Día de Independencia,” incluyendo el año, y de cuál país</a:t>
            </a:r>
            <a:r>
              <a:rPr lang="es-ES" sz="2100" dirty="0" smtClean="0"/>
              <a:t>?</a:t>
            </a:r>
          </a:p>
          <a:p>
            <a:pPr marL="514350" indent="-514350">
              <a:buFont typeface="+mj-lt"/>
              <a:buAutoNum type="arabicParenR"/>
            </a:pPr>
            <a:r>
              <a:rPr lang="es-ES" sz="2100" dirty="0" smtClean="0"/>
              <a:t>¿Quién designó (</a:t>
            </a:r>
            <a:r>
              <a:rPr lang="es-ES" sz="2100" dirty="0" err="1" smtClean="0"/>
              <a:t>designed</a:t>
            </a:r>
            <a:r>
              <a:rPr lang="es-ES" sz="2100" dirty="0" smtClean="0"/>
              <a:t>) la bandera peruana y qué es su apodo (</a:t>
            </a:r>
            <a:r>
              <a:rPr lang="es-ES" sz="2100" dirty="0" err="1" smtClean="0"/>
              <a:t>his</a:t>
            </a:r>
            <a:r>
              <a:rPr lang="es-ES" sz="2100" dirty="0" smtClean="0"/>
              <a:t> </a:t>
            </a:r>
            <a:r>
              <a:rPr lang="es-ES" sz="2100" dirty="0" err="1" smtClean="0"/>
              <a:t>nickname</a:t>
            </a:r>
            <a:r>
              <a:rPr lang="es-ES" sz="2100" dirty="0"/>
              <a:t>)</a:t>
            </a:r>
            <a:r>
              <a:rPr lang="es-ES" sz="2100" dirty="0" smtClean="0"/>
              <a:t>?</a:t>
            </a:r>
            <a:endParaRPr lang="es-ES" sz="2100" dirty="0"/>
          </a:p>
          <a:p>
            <a:pPr marL="514350" indent="-514350">
              <a:buFont typeface="+mj-lt"/>
              <a:buAutoNum type="arabicParenR"/>
            </a:pPr>
            <a:r>
              <a:rPr lang="es-ES" sz="2100" dirty="0"/>
              <a:t>¿Cuáles son los colores y </a:t>
            </a:r>
            <a:r>
              <a:rPr lang="es-ES" sz="2100" dirty="0" smtClean="0"/>
              <a:t>las tres teorías (</a:t>
            </a:r>
            <a:r>
              <a:rPr lang="es-ES" sz="2100" dirty="0" err="1" smtClean="0"/>
              <a:t>theories</a:t>
            </a:r>
            <a:r>
              <a:rPr lang="es-ES" sz="2100" dirty="0" smtClean="0"/>
              <a:t>) de los significados </a:t>
            </a:r>
            <a:r>
              <a:rPr lang="es-ES" sz="2100" dirty="0"/>
              <a:t>de la bandera </a:t>
            </a:r>
            <a:r>
              <a:rPr lang="es-ES" sz="2100" dirty="0" smtClean="0"/>
              <a:t>peruana? </a:t>
            </a:r>
            <a:endParaRPr lang="es-ES" sz="2100" dirty="0"/>
          </a:p>
          <a:p>
            <a:pPr marL="514350" indent="-514350">
              <a:buFont typeface="+mj-lt"/>
              <a:buAutoNum type="arabicParenR"/>
            </a:pPr>
            <a:r>
              <a:rPr lang="es-ES" sz="2100" dirty="0"/>
              <a:t>¿Qué significa el símbolo de la bandera</a:t>
            </a:r>
            <a:r>
              <a:rPr lang="es-ES" sz="2100" dirty="0" smtClean="0"/>
              <a:t>?</a:t>
            </a:r>
          </a:p>
          <a:p>
            <a:pPr marL="514350" indent="-514350">
              <a:buFont typeface="+mj-lt"/>
              <a:buAutoNum type="arabicParenR"/>
            </a:pPr>
            <a:r>
              <a:rPr lang="es-ES" sz="2100" dirty="0" smtClean="0"/>
              <a:t>¿Cuántos y cuáles son los climas (</a:t>
            </a:r>
            <a:r>
              <a:rPr lang="es-ES" sz="2100" dirty="0" err="1" smtClean="0"/>
              <a:t>climates</a:t>
            </a:r>
            <a:r>
              <a:rPr lang="es-ES" sz="2100" dirty="0" smtClean="0"/>
              <a:t>) en Perú?</a:t>
            </a:r>
            <a:endParaRPr lang="es-ES" sz="2100" dirty="0"/>
          </a:p>
          <a:p>
            <a:pPr marL="514350" indent="-514350">
              <a:buFont typeface="+mj-lt"/>
              <a:buAutoNum type="arabicParenR"/>
            </a:pPr>
            <a:r>
              <a:rPr lang="es-ES" sz="2100" dirty="0" smtClean="0"/>
              <a:t>En inglés, describa las líneas del Nazca.</a:t>
            </a:r>
          </a:p>
          <a:p>
            <a:pPr marL="514350" indent="-514350">
              <a:buFont typeface="+mj-lt"/>
              <a:buAutoNum type="arabicParenR"/>
            </a:pPr>
            <a:r>
              <a:rPr lang="es-ES" sz="2100" dirty="0" smtClean="0"/>
              <a:t>¿Cuáles son comidas típicas (</a:t>
            </a:r>
            <a:r>
              <a:rPr lang="es-ES" sz="2100" dirty="0" err="1" smtClean="0"/>
              <a:t>typical</a:t>
            </a:r>
            <a:r>
              <a:rPr lang="es-ES" sz="2100" dirty="0" smtClean="0"/>
              <a:t> </a:t>
            </a:r>
            <a:r>
              <a:rPr lang="es-ES" sz="2100" dirty="0" err="1" smtClean="0"/>
              <a:t>foods</a:t>
            </a:r>
            <a:r>
              <a:rPr lang="es-ES" sz="2100" dirty="0" smtClean="0"/>
              <a:t>) de Perú?</a:t>
            </a:r>
            <a:endParaRPr lang="en-US" sz="2100" dirty="0"/>
          </a:p>
          <a:p>
            <a:pPr marL="514350" indent="-514350">
              <a:buFont typeface="+mj-lt"/>
              <a:buAutoNum type="arabicParenR"/>
            </a:pPr>
            <a:r>
              <a:rPr lang="es-ES" sz="2100" dirty="0" smtClean="0"/>
              <a:t>En inglés, describa la importancia/historia de patatas.</a:t>
            </a:r>
          </a:p>
          <a:p>
            <a:pPr marL="514350" indent="-514350">
              <a:buFont typeface="+mj-lt"/>
              <a:buAutoNum type="arabicParenR"/>
            </a:pPr>
            <a:r>
              <a:rPr lang="es-ES" sz="2100" dirty="0"/>
              <a:t>¿Cuál </a:t>
            </a:r>
            <a:r>
              <a:rPr lang="es-ES" sz="2100" dirty="0" smtClean="0"/>
              <a:t>culturas ancianas eran </a:t>
            </a:r>
            <a:r>
              <a:rPr lang="es-ES" sz="2100" dirty="0"/>
              <a:t>(</a:t>
            </a:r>
            <a:r>
              <a:rPr lang="es-ES" sz="2100" dirty="0" err="1" smtClean="0"/>
              <a:t>were</a:t>
            </a:r>
            <a:r>
              <a:rPr lang="es-ES" sz="2100" dirty="0" smtClean="0"/>
              <a:t>) </a:t>
            </a:r>
            <a:r>
              <a:rPr lang="es-ES" sz="2100" dirty="0"/>
              <a:t>en Perú?</a:t>
            </a:r>
          </a:p>
          <a:p>
            <a:pPr marL="514350" indent="-514350">
              <a:buFont typeface="+mj-lt"/>
              <a:buAutoNum type="arabicParenR"/>
            </a:pPr>
            <a:r>
              <a:rPr lang="en-US" sz="2100" dirty="0" err="1"/>
              <a:t>En</a:t>
            </a:r>
            <a:r>
              <a:rPr lang="en-US" sz="2100" dirty="0"/>
              <a:t> </a:t>
            </a:r>
            <a:r>
              <a:rPr lang="en-US" sz="2100" dirty="0" err="1"/>
              <a:t>inglés</a:t>
            </a:r>
            <a:r>
              <a:rPr lang="en-US" sz="2100" dirty="0"/>
              <a:t>, </a:t>
            </a:r>
            <a:r>
              <a:rPr lang="en-US" sz="2100" dirty="0" err="1"/>
              <a:t>describa</a:t>
            </a:r>
            <a:r>
              <a:rPr lang="en-US" sz="2100" dirty="0"/>
              <a:t> el </a:t>
            </a:r>
            <a:r>
              <a:rPr lang="en-US" sz="2100" dirty="0" err="1"/>
              <a:t>Huayno</a:t>
            </a:r>
            <a:r>
              <a:rPr lang="en-US" sz="2100" dirty="0"/>
              <a:t>.</a:t>
            </a:r>
            <a:endParaRPr lang="es-ES" sz="2100" dirty="0"/>
          </a:p>
          <a:p>
            <a:pPr marL="514350" indent="-514350">
              <a:buFont typeface="+mj-lt"/>
              <a:buAutoNum type="arabicParenR"/>
            </a:pPr>
            <a:r>
              <a:rPr lang="es-ES" sz="2100" dirty="0" smtClean="0"/>
              <a:t>En inglés, describa Machu Picchu.</a:t>
            </a:r>
          </a:p>
          <a:p>
            <a:pPr marL="514350" indent="-514350">
              <a:buFont typeface="+mj-lt"/>
              <a:buAutoNum type="arabicParenR"/>
            </a:pPr>
            <a:r>
              <a:rPr lang="es-ES" sz="2100" dirty="0" smtClean="0"/>
              <a:t>¿Quién es Inti?</a:t>
            </a:r>
          </a:p>
          <a:p>
            <a:pPr marL="514350" indent="-514350">
              <a:buFont typeface="+mj-lt"/>
              <a:buAutoNum type="arabicParenR"/>
            </a:pPr>
            <a:r>
              <a:rPr lang="es-ES" sz="2100" dirty="0" smtClean="0"/>
              <a:t>¿Qué día es importante para Inti?</a:t>
            </a:r>
            <a:endParaRPr lang="es-ES" sz="2100" dirty="0"/>
          </a:p>
        </p:txBody>
      </p:sp>
      <p:sp>
        <p:nvSpPr>
          <p:cNvPr id="5" name="Title 4"/>
          <p:cNvSpPr txBox="1">
            <a:spLocks noGrp="1"/>
          </p:cNvSpPr>
          <p:nvPr>
            <p:ph type="title"/>
          </p:nvPr>
        </p:nvSpPr>
        <p:spPr>
          <a:xfrm>
            <a:off x="0" y="12673"/>
            <a:ext cx="12192000" cy="701731"/>
          </a:xfrm>
          <a:prstGeom prst="rect">
            <a:avLst/>
          </a:prstGeom>
          <a:noFill/>
        </p:spPr>
        <p:txBody>
          <a:bodyPr wrap="square" rtlCol="0">
            <a:spAutoFit/>
          </a:bodyPr>
          <a:lstStyle/>
          <a:p>
            <a:r>
              <a:rPr lang="en-US" dirty="0" err="1" smtClean="0"/>
              <a:t>Perú</a:t>
            </a:r>
            <a:endParaRPr lang="en-US" dirty="0"/>
          </a:p>
        </p:txBody>
      </p:sp>
      <p:sp>
        <p:nvSpPr>
          <p:cNvPr id="16" name="TextBox 15"/>
          <p:cNvSpPr txBox="1"/>
          <p:nvPr/>
        </p:nvSpPr>
        <p:spPr>
          <a:xfrm>
            <a:off x="2859110" y="334851"/>
            <a:ext cx="2318197" cy="553791"/>
          </a:xfrm>
          <a:prstGeom prst="rect">
            <a:avLst/>
          </a:prstGeom>
          <a:noFill/>
        </p:spPr>
        <p:txBody>
          <a:bodyPr wrap="square" rtlCol="0">
            <a:spAutoFit/>
          </a:bodyPr>
          <a:lstStyle/>
          <a:p>
            <a:endParaRPr lang="en-US" dirty="0">
              <a:solidFill>
                <a:prstClr val="black"/>
              </a:solidFill>
            </a:endParaRPr>
          </a:p>
        </p:txBody>
      </p:sp>
    </p:spTree>
    <p:extLst>
      <p:ext uri="{BB962C8B-B14F-4D97-AF65-F5344CB8AC3E}">
        <p14:creationId xmlns:p14="http://schemas.microsoft.com/office/powerpoint/2010/main" val="695938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25258"/>
            <a:ext cx="12192000" cy="6232741"/>
          </a:xfrm>
        </p:spPr>
        <p:txBody>
          <a:bodyPr>
            <a:normAutofit fontScale="85000" lnSpcReduction="20000"/>
          </a:bodyPr>
          <a:lstStyle/>
          <a:p>
            <a:pPr marL="514350" indent="-514350">
              <a:buFont typeface="+mj-lt"/>
              <a:buAutoNum type="arabicParenR"/>
            </a:pPr>
            <a:r>
              <a:rPr lang="es-ES" dirty="0"/>
              <a:t>¿Dónde está Nicaragua?</a:t>
            </a:r>
          </a:p>
          <a:p>
            <a:pPr marL="514350" indent="-514350">
              <a:buFont typeface="+mj-lt"/>
              <a:buAutoNum type="arabicParenR"/>
            </a:pPr>
            <a:r>
              <a:rPr lang="es-ES" dirty="0"/>
              <a:t>¿Cuál es la ciudad capital y nacionalidad?</a:t>
            </a:r>
          </a:p>
          <a:p>
            <a:pPr marL="514350" indent="-514350">
              <a:buFont typeface="+mj-lt"/>
              <a:buAutoNum type="arabicParenR"/>
            </a:pPr>
            <a:r>
              <a:rPr lang="es-ES" dirty="0"/>
              <a:t>¿Cuándo es el Día de Independencia, incluyendo el año, y de cuál país?</a:t>
            </a:r>
          </a:p>
          <a:p>
            <a:pPr marL="514350" indent="-514350">
              <a:buFont typeface="+mj-lt"/>
              <a:buAutoNum type="arabicParenR"/>
            </a:pPr>
            <a:r>
              <a:rPr lang="es-ES" dirty="0" smtClean="0"/>
              <a:t>¿Cuáles cinco países forman el h</a:t>
            </a:r>
            <a:r>
              <a:rPr lang="en-US" dirty="0" err="1" smtClean="0"/>
              <a:t>ermandad</a:t>
            </a:r>
            <a:r>
              <a:rPr lang="en-US" dirty="0" smtClean="0"/>
              <a:t> y </a:t>
            </a:r>
            <a:r>
              <a:rPr lang="en-US" dirty="0" err="1" smtClean="0"/>
              <a:t>comparten</a:t>
            </a:r>
            <a:r>
              <a:rPr lang="en-US" dirty="0" smtClean="0"/>
              <a:t> el </a:t>
            </a:r>
            <a:r>
              <a:rPr lang="en-US" dirty="0" err="1" smtClean="0"/>
              <a:t>mismo</a:t>
            </a:r>
            <a:r>
              <a:rPr lang="en-US" dirty="0" smtClean="0"/>
              <a:t> </a:t>
            </a:r>
            <a:r>
              <a:rPr lang="en-US" dirty="0" err="1" smtClean="0"/>
              <a:t>día</a:t>
            </a:r>
            <a:r>
              <a:rPr lang="en-US" dirty="0" smtClean="0"/>
              <a:t> de </a:t>
            </a:r>
            <a:r>
              <a:rPr lang="en-US" dirty="0" err="1" smtClean="0"/>
              <a:t>independencia</a:t>
            </a:r>
            <a:r>
              <a:rPr lang="en-US" dirty="0" smtClean="0"/>
              <a:t>?</a:t>
            </a:r>
            <a:endParaRPr lang="en-US" dirty="0" smtClean="0"/>
          </a:p>
          <a:p>
            <a:pPr marL="514350" indent="-514350">
              <a:buFont typeface="+mj-lt"/>
              <a:buAutoNum type="arabicParenR"/>
            </a:pPr>
            <a:r>
              <a:rPr lang="es-ES" dirty="0" smtClean="0"/>
              <a:t>¿</a:t>
            </a:r>
            <a:r>
              <a:rPr lang="es-ES" dirty="0" smtClean="0"/>
              <a:t>Cuáles son los colores de la bandera de </a:t>
            </a:r>
            <a:r>
              <a:rPr lang="es-ES" dirty="0" smtClean="0"/>
              <a:t>Nicaragua </a:t>
            </a:r>
            <a:r>
              <a:rPr lang="es-ES" dirty="0"/>
              <a:t>y </a:t>
            </a:r>
            <a:r>
              <a:rPr lang="es-ES" dirty="0" smtClean="0"/>
              <a:t>qué </a:t>
            </a:r>
            <a:r>
              <a:rPr lang="es-ES" dirty="0"/>
              <a:t>significan ? </a:t>
            </a:r>
            <a:endParaRPr lang="es-ES" dirty="0" smtClean="0"/>
          </a:p>
          <a:p>
            <a:pPr marL="514350" indent="-514350">
              <a:buFont typeface="+mj-lt"/>
              <a:buAutoNum type="arabicParenR"/>
            </a:pPr>
            <a:r>
              <a:rPr lang="es-ES" dirty="0" smtClean="0"/>
              <a:t>¿</a:t>
            </a:r>
            <a:r>
              <a:rPr lang="es-ES" dirty="0" smtClean="0"/>
              <a:t>Qué es el </a:t>
            </a:r>
            <a:r>
              <a:rPr lang="es-ES" dirty="0" smtClean="0"/>
              <a:t>símbolo de </a:t>
            </a:r>
            <a:r>
              <a:rPr lang="es-ES" dirty="0" smtClean="0"/>
              <a:t>la bandera nicaragüense y qué representa</a:t>
            </a:r>
            <a:r>
              <a:rPr lang="es-ES" dirty="0" smtClean="0"/>
              <a:t>?</a:t>
            </a:r>
          </a:p>
          <a:p>
            <a:pPr marL="514350" indent="-514350">
              <a:buFont typeface="+mj-lt"/>
              <a:buAutoNum type="arabicParenR"/>
            </a:pPr>
            <a:r>
              <a:rPr lang="es-ES" dirty="0" smtClean="0"/>
              <a:t>¿Qué es algo (</a:t>
            </a:r>
            <a:r>
              <a:rPr lang="es-ES" dirty="0" err="1" smtClean="0"/>
              <a:t>something</a:t>
            </a:r>
            <a:r>
              <a:rPr lang="es-ES" dirty="0" smtClean="0"/>
              <a:t>) especial de Lago de Managua?</a:t>
            </a:r>
          </a:p>
          <a:p>
            <a:pPr marL="514350" indent="-514350">
              <a:buFont typeface="+mj-lt"/>
              <a:buAutoNum type="arabicParenR"/>
            </a:pPr>
            <a:r>
              <a:rPr lang="es-ES" dirty="0" smtClean="0"/>
              <a:t>¿Cómo se llama el río que conecta los lagos de Managua y Nicaragua?</a:t>
            </a:r>
          </a:p>
          <a:p>
            <a:pPr marL="514350" indent="-514350">
              <a:buFont typeface="+mj-lt"/>
              <a:buAutoNum type="arabicParenR"/>
            </a:pPr>
            <a:r>
              <a:rPr lang="es-ES" dirty="0" smtClean="0"/>
              <a:t>¿Cuáles tipos de peces (</a:t>
            </a:r>
            <a:r>
              <a:rPr lang="es-ES" dirty="0" err="1" smtClean="0"/>
              <a:t>fish</a:t>
            </a:r>
            <a:r>
              <a:rPr lang="es-ES" dirty="0" smtClean="0"/>
              <a:t>) puede encontrar en Lago de Nicaragua?</a:t>
            </a:r>
          </a:p>
          <a:p>
            <a:pPr marL="514350" indent="-514350">
              <a:buFont typeface="+mj-lt"/>
              <a:buAutoNum type="arabicParenR"/>
            </a:pPr>
            <a:r>
              <a:rPr lang="es-ES" dirty="0" smtClean="0"/>
              <a:t>¿Cuántos islas están en Lago de Nicaragua y cuál es lo más grande (</a:t>
            </a:r>
            <a:r>
              <a:rPr lang="es-ES" dirty="0" err="1" smtClean="0"/>
              <a:t>largest</a:t>
            </a:r>
            <a:r>
              <a:rPr lang="es-ES" dirty="0" smtClean="0"/>
              <a:t>)?</a:t>
            </a:r>
          </a:p>
          <a:p>
            <a:pPr marL="514350" indent="-514350">
              <a:buFont typeface="+mj-lt"/>
              <a:buAutoNum type="arabicParenR"/>
            </a:pPr>
            <a:r>
              <a:rPr lang="es-ES" dirty="0" smtClean="0"/>
              <a:t>¿Cómo se llaman los volcanes que forman Lago de Nicaragua?</a:t>
            </a:r>
            <a:r>
              <a:rPr lang="es-ES" dirty="0" smtClean="0"/>
              <a:t>  </a:t>
            </a:r>
          </a:p>
          <a:p>
            <a:pPr marL="514350" indent="-514350">
              <a:buFont typeface="+mj-lt"/>
              <a:buAutoNum type="arabicParenR"/>
            </a:pPr>
            <a:r>
              <a:rPr lang="es-ES" dirty="0" smtClean="0"/>
              <a:t>¿Por (</a:t>
            </a:r>
            <a:r>
              <a:rPr lang="es-ES" dirty="0" err="1" smtClean="0"/>
              <a:t>for</a:t>
            </a:r>
            <a:r>
              <a:rPr lang="es-ES" dirty="0" smtClean="0"/>
              <a:t>) cuánto tiempo se celebran (</a:t>
            </a:r>
            <a:r>
              <a:rPr lang="es-ES" dirty="0" err="1" smtClean="0"/>
              <a:t>they</a:t>
            </a:r>
            <a:r>
              <a:rPr lang="es-ES" dirty="0" smtClean="0"/>
              <a:t> </a:t>
            </a:r>
            <a:r>
              <a:rPr lang="es-ES" dirty="0" err="1" smtClean="0"/>
              <a:t>celebrate</a:t>
            </a:r>
            <a:r>
              <a:rPr lang="es-ES" dirty="0" smtClean="0"/>
              <a:t>) el día de independencia en Nicaragua?</a:t>
            </a:r>
            <a:endParaRPr lang="es-ES" dirty="0" smtClean="0"/>
          </a:p>
          <a:p>
            <a:pPr marL="514350" indent="-514350">
              <a:buFont typeface="+mj-lt"/>
              <a:buAutoNum type="arabicParenR"/>
            </a:pPr>
            <a:r>
              <a:rPr lang="es-ES" dirty="0" smtClean="0"/>
              <a:t>¿</a:t>
            </a:r>
            <a:r>
              <a:rPr lang="es-ES" dirty="0" smtClean="0"/>
              <a:t>Qué es la antorcha </a:t>
            </a:r>
            <a:r>
              <a:rPr lang="es-ES" dirty="0" smtClean="0"/>
              <a:t>encendida</a:t>
            </a:r>
            <a:r>
              <a:rPr lang="es-ES" dirty="0"/>
              <a:t>? En </a:t>
            </a:r>
            <a:r>
              <a:rPr lang="es-ES" dirty="0" smtClean="0"/>
              <a:t>inglés, describa </a:t>
            </a:r>
            <a:r>
              <a:rPr lang="es-ES" dirty="0" smtClean="0"/>
              <a:t>la práctica. </a:t>
            </a:r>
          </a:p>
          <a:p>
            <a:pPr marL="514350" indent="-514350">
              <a:buFont typeface="+mj-lt"/>
              <a:buAutoNum type="arabicParenR"/>
            </a:pPr>
            <a:r>
              <a:rPr lang="es-ES" dirty="0" smtClean="0"/>
              <a:t>En inglés, describa la </a:t>
            </a:r>
            <a:r>
              <a:rPr lang="es-ES" dirty="0"/>
              <a:t>B</a:t>
            </a:r>
            <a:r>
              <a:rPr lang="es-ES" dirty="0" smtClean="0"/>
              <a:t>atalla de San Jacinto Hacienda (fecha, persona importante, ¿qué pasó?, et </a:t>
            </a:r>
            <a:r>
              <a:rPr lang="es-ES" dirty="0" err="1" smtClean="0"/>
              <a:t>cetera</a:t>
            </a:r>
            <a:r>
              <a:rPr lang="es-ES" dirty="0" smtClean="0"/>
              <a:t>).</a:t>
            </a:r>
          </a:p>
          <a:p>
            <a:pPr marL="514350" indent="-514350">
              <a:buFont typeface="+mj-lt"/>
              <a:buAutoNum type="arabicParenR"/>
            </a:pPr>
            <a:r>
              <a:rPr lang="es-ES" dirty="0" smtClean="0"/>
              <a:t>En inglés, describa la relación entre la Batalla de San Jacinto, la Biblia, y el Baile del Gigante.</a:t>
            </a:r>
          </a:p>
          <a:p>
            <a:pPr marL="514350" indent="-514350">
              <a:buFont typeface="+mj-lt"/>
              <a:buAutoNum type="arabicParenR"/>
            </a:pPr>
            <a:endParaRPr lang="en-US" dirty="0" smtClean="0"/>
          </a:p>
        </p:txBody>
      </p:sp>
      <p:sp>
        <p:nvSpPr>
          <p:cNvPr id="5" name="Title 4"/>
          <p:cNvSpPr txBox="1">
            <a:spLocks noGrp="1"/>
          </p:cNvSpPr>
          <p:nvPr>
            <p:ph type="title"/>
          </p:nvPr>
        </p:nvSpPr>
        <p:spPr>
          <a:xfrm>
            <a:off x="0" y="12673"/>
            <a:ext cx="12192000" cy="701731"/>
          </a:xfrm>
          <a:prstGeom prst="rect">
            <a:avLst/>
          </a:prstGeom>
          <a:noFill/>
        </p:spPr>
        <p:txBody>
          <a:bodyPr wrap="square" rtlCol="0">
            <a:spAutoFit/>
          </a:bodyPr>
          <a:lstStyle/>
          <a:p>
            <a:r>
              <a:rPr lang="en-US" dirty="0" smtClean="0"/>
              <a:t>Nicaragua</a:t>
            </a:r>
            <a:endParaRPr lang="en-US" dirty="0"/>
          </a:p>
        </p:txBody>
      </p:sp>
      <p:sp>
        <p:nvSpPr>
          <p:cNvPr id="13" name="TextBox 12"/>
          <p:cNvSpPr txBox="1"/>
          <p:nvPr/>
        </p:nvSpPr>
        <p:spPr>
          <a:xfrm>
            <a:off x="4405509" y="625258"/>
            <a:ext cx="2318197" cy="553791"/>
          </a:xfrm>
          <a:prstGeom prst="rect">
            <a:avLst/>
          </a:prstGeom>
          <a:noFill/>
        </p:spPr>
        <p:txBody>
          <a:bodyPr wrap="square" rtlCol="0">
            <a:spAutoFit/>
          </a:bodyPr>
          <a:lstStyle/>
          <a:p>
            <a:endParaRPr lang="en-US" dirty="0"/>
          </a:p>
        </p:txBody>
      </p:sp>
      <p:sp>
        <p:nvSpPr>
          <p:cNvPr id="16" name="TextBox 15"/>
          <p:cNvSpPr txBox="1"/>
          <p:nvPr/>
        </p:nvSpPr>
        <p:spPr>
          <a:xfrm>
            <a:off x="2859110" y="334851"/>
            <a:ext cx="2318197" cy="553791"/>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8863243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25258"/>
            <a:ext cx="12192000" cy="6232741"/>
          </a:xfrm>
        </p:spPr>
        <p:txBody>
          <a:bodyPr>
            <a:normAutofit fontScale="92500" lnSpcReduction="10000"/>
          </a:bodyPr>
          <a:lstStyle/>
          <a:p>
            <a:pPr marL="514350" indent="-514350">
              <a:buFont typeface="+mj-lt"/>
              <a:buAutoNum type="arabicParenR"/>
            </a:pPr>
            <a:r>
              <a:rPr lang="es-ES" dirty="0"/>
              <a:t>¿Cuál es la ciudad capital y nacionalidad?</a:t>
            </a:r>
            <a:r>
              <a:rPr lang="en-US" dirty="0"/>
              <a:t> </a:t>
            </a:r>
            <a:endParaRPr lang="en-US" dirty="0" smtClean="0"/>
          </a:p>
          <a:p>
            <a:pPr marL="514350" indent="-514350">
              <a:buFont typeface="+mj-lt"/>
              <a:buAutoNum type="arabicParenR"/>
            </a:pPr>
            <a:r>
              <a:rPr lang="es-ES" dirty="0" smtClean="0"/>
              <a:t>¿Cuántas personas viven (</a:t>
            </a:r>
            <a:r>
              <a:rPr lang="es-ES" dirty="0" err="1" smtClean="0"/>
              <a:t>live</a:t>
            </a:r>
            <a:r>
              <a:rPr lang="es-ES" dirty="0" smtClean="0"/>
              <a:t>) en la ciudad capital de México?</a:t>
            </a:r>
            <a:endParaRPr lang="en-US" dirty="0"/>
          </a:p>
          <a:p>
            <a:pPr marL="514350" indent="-514350">
              <a:buFont typeface="+mj-lt"/>
              <a:buAutoNum type="arabicParenR"/>
            </a:pPr>
            <a:r>
              <a:rPr lang="es-ES" dirty="0"/>
              <a:t>¿Dónde está </a:t>
            </a:r>
            <a:r>
              <a:rPr lang="en-US" dirty="0" smtClean="0"/>
              <a:t>México</a:t>
            </a:r>
            <a:r>
              <a:rPr lang="es-ES" dirty="0" smtClean="0"/>
              <a:t>?</a:t>
            </a:r>
          </a:p>
          <a:p>
            <a:pPr marL="514350" indent="-514350">
              <a:buFont typeface="+mj-lt"/>
              <a:buAutoNum type="arabicParenR"/>
            </a:pPr>
            <a:r>
              <a:rPr lang="es-ES" dirty="0" smtClean="0"/>
              <a:t>¿En inglés, qué es el deporte nacional de México?</a:t>
            </a:r>
          </a:p>
          <a:p>
            <a:pPr marL="514350" indent="-514350">
              <a:buFont typeface="+mj-lt"/>
              <a:buAutoNum type="arabicParenR"/>
            </a:pPr>
            <a:r>
              <a:rPr lang="es-ES" dirty="0" smtClean="0"/>
              <a:t>¿De dónde es el </a:t>
            </a:r>
            <a:r>
              <a:rPr lang="es-ES" dirty="0" err="1" smtClean="0"/>
              <a:t>chihuaha</a:t>
            </a:r>
            <a:r>
              <a:rPr lang="es-ES" dirty="0" smtClean="0"/>
              <a:t>?</a:t>
            </a:r>
          </a:p>
          <a:p>
            <a:pPr marL="514350" indent="-514350">
              <a:buFont typeface="+mj-lt"/>
              <a:buAutoNum type="arabicParenR"/>
            </a:pPr>
            <a:r>
              <a:rPr lang="es-ES" dirty="0" smtClean="0"/>
              <a:t>En inglés, describa la importancia del antepasado (</a:t>
            </a:r>
            <a:r>
              <a:rPr lang="es-ES" dirty="0" err="1" smtClean="0"/>
              <a:t>ancestor</a:t>
            </a:r>
            <a:r>
              <a:rPr lang="es-ES" dirty="0" smtClean="0"/>
              <a:t>) del </a:t>
            </a:r>
            <a:r>
              <a:rPr lang="es-ES" dirty="0" err="1" smtClean="0"/>
              <a:t>Chihuaha</a:t>
            </a:r>
            <a:r>
              <a:rPr lang="es-ES" dirty="0" smtClean="0"/>
              <a:t>, el </a:t>
            </a:r>
            <a:r>
              <a:rPr lang="es-ES" dirty="0" err="1" smtClean="0"/>
              <a:t>Techichi</a:t>
            </a:r>
            <a:r>
              <a:rPr lang="es-ES" dirty="0" smtClean="0"/>
              <a:t>.</a:t>
            </a:r>
            <a:endParaRPr lang="es-ES" dirty="0"/>
          </a:p>
          <a:p>
            <a:pPr marL="514350" indent="-514350">
              <a:buFont typeface="+mj-lt"/>
              <a:buAutoNum type="arabicParenR"/>
            </a:pPr>
            <a:r>
              <a:rPr lang="es-ES" dirty="0"/>
              <a:t>¿Cuáles 3 culturas ancianas eran en México</a:t>
            </a:r>
            <a:r>
              <a:rPr lang="es-ES" dirty="0" smtClean="0"/>
              <a:t>?</a:t>
            </a:r>
          </a:p>
          <a:p>
            <a:pPr marL="514350" indent="-514350">
              <a:buFont typeface="+mj-lt"/>
              <a:buAutoNum type="arabicParenR"/>
            </a:pPr>
            <a:r>
              <a:rPr lang="es-ES" dirty="0" smtClean="0"/>
              <a:t>¿Cómo se llama la playa de los “</a:t>
            </a:r>
            <a:r>
              <a:rPr lang="es-ES" dirty="0" err="1" smtClean="0"/>
              <a:t>cliff</a:t>
            </a:r>
            <a:r>
              <a:rPr lang="es-ES" dirty="0" smtClean="0"/>
              <a:t> </a:t>
            </a:r>
            <a:r>
              <a:rPr lang="es-ES" dirty="0" err="1" smtClean="0"/>
              <a:t>divers</a:t>
            </a:r>
            <a:r>
              <a:rPr lang="es-ES" dirty="0" smtClean="0"/>
              <a:t>”?</a:t>
            </a:r>
            <a:endParaRPr lang="es-ES" dirty="0"/>
          </a:p>
          <a:p>
            <a:pPr marL="514350" indent="-514350">
              <a:buFont typeface="+mj-lt"/>
              <a:buAutoNum type="arabicParenR"/>
            </a:pPr>
            <a:r>
              <a:rPr lang="es-ES" dirty="0" smtClean="0"/>
              <a:t>¿</a:t>
            </a:r>
            <a:r>
              <a:rPr lang="es-ES" dirty="0"/>
              <a:t>Cuáles son los </a:t>
            </a:r>
            <a:r>
              <a:rPr lang="es-ES" dirty="0" smtClean="0"/>
              <a:t>colores y significados </a:t>
            </a:r>
            <a:r>
              <a:rPr lang="es-ES" dirty="0"/>
              <a:t>de la bandera de México? </a:t>
            </a:r>
          </a:p>
          <a:p>
            <a:pPr marL="514350" indent="-514350">
              <a:buFont typeface="+mj-lt"/>
              <a:buAutoNum type="arabicParenR"/>
            </a:pPr>
            <a:r>
              <a:rPr lang="es-ES" dirty="0" smtClean="0"/>
              <a:t>¿En inglés, qué representa el símbolo de la bandera mexicana? </a:t>
            </a:r>
            <a:endParaRPr lang="es-ES" dirty="0"/>
          </a:p>
          <a:p>
            <a:pPr marL="514350" indent="-514350">
              <a:buFont typeface="+mj-lt"/>
              <a:buAutoNum type="arabicParenR"/>
            </a:pPr>
            <a:r>
              <a:rPr lang="es-ES" dirty="0"/>
              <a:t>¿Cuándo es el “Día de Independencia,” incluyendo el año, y de cuál país?</a:t>
            </a:r>
          </a:p>
          <a:p>
            <a:pPr marL="514350" indent="-514350">
              <a:buFont typeface="+mj-lt"/>
              <a:buAutoNum type="arabicParenR"/>
            </a:pPr>
            <a:r>
              <a:rPr lang="es-ES" dirty="0"/>
              <a:t>¿Qué es el grito de Dolores? </a:t>
            </a:r>
          </a:p>
          <a:p>
            <a:pPr marL="514350" indent="-514350">
              <a:buFont typeface="+mj-lt"/>
              <a:buAutoNum type="arabicParenR"/>
            </a:pPr>
            <a:r>
              <a:rPr lang="es-ES" dirty="0" smtClean="0"/>
              <a:t>En inglés, describa el Jarabe Tapatío.</a:t>
            </a:r>
          </a:p>
          <a:p>
            <a:pPr marL="514350" indent="-514350">
              <a:buFont typeface="+mj-lt"/>
              <a:buAutoNum type="arabicParenR"/>
            </a:pPr>
            <a:r>
              <a:rPr lang="es-ES" dirty="0" smtClean="0"/>
              <a:t>En inglés, describa la importancia de la familia mexicana.</a:t>
            </a:r>
            <a:endParaRPr lang="es-ES" dirty="0"/>
          </a:p>
          <a:p>
            <a:pPr marL="514350" indent="-514350">
              <a:buFont typeface="+mj-lt"/>
              <a:buAutoNum type="arabicParenR"/>
            </a:pPr>
            <a:endParaRPr lang="es-ES" dirty="0" smtClean="0"/>
          </a:p>
        </p:txBody>
      </p:sp>
      <p:sp>
        <p:nvSpPr>
          <p:cNvPr id="5" name="Title 4"/>
          <p:cNvSpPr txBox="1">
            <a:spLocks noGrp="1"/>
          </p:cNvSpPr>
          <p:nvPr>
            <p:ph type="title"/>
          </p:nvPr>
        </p:nvSpPr>
        <p:spPr>
          <a:xfrm>
            <a:off x="0" y="12673"/>
            <a:ext cx="12192000" cy="701731"/>
          </a:xfrm>
          <a:prstGeom prst="rect">
            <a:avLst/>
          </a:prstGeom>
          <a:noFill/>
        </p:spPr>
        <p:txBody>
          <a:bodyPr wrap="square" rtlCol="0">
            <a:spAutoFit/>
          </a:bodyPr>
          <a:lstStyle/>
          <a:p>
            <a:r>
              <a:rPr lang="en-US" dirty="0" smtClean="0"/>
              <a:t>M</a:t>
            </a:r>
            <a:r>
              <a:rPr lang="es-ES" dirty="0" err="1" smtClean="0"/>
              <a:t>éxico</a:t>
            </a:r>
            <a:endParaRPr lang="en-US" dirty="0"/>
          </a:p>
        </p:txBody>
      </p:sp>
      <p:sp>
        <p:nvSpPr>
          <p:cNvPr id="16" name="TextBox 15"/>
          <p:cNvSpPr txBox="1"/>
          <p:nvPr/>
        </p:nvSpPr>
        <p:spPr>
          <a:xfrm>
            <a:off x="2859110" y="334851"/>
            <a:ext cx="2318197" cy="553791"/>
          </a:xfrm>
          <a:prstGeom prst="rect">
            <a:avLst/>
          </a:prstGeom>
          <a:noFill/>
        </p:spPr>
        <p:txBody>
          <a:bodyPr wrap="square" rtlCol="0">
            <a:spAutoFit/>
          </a:bodyPr>
          <a:lstStyle/>
          <a:p>
            <a:endParaRPr lang="en-US" dirty="0">
              <a:solidFill>
                <a:prstClr val="black"/>
              </a:solidFill>
            </a:endParaRPr>
          </a:p>
        </p:txBody>
      </p:sp>
    </p:spTree>
    <p:extLst>
      <p:ext uri="{BB962C8B-B14F-4D97-AF65-F5344CB8AC3E}">
        <p14:creationId xmlns:p14="http://schemas.microsoft.com/office/powerpoint/2010/main" val="19817478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to know Map, Capitals, &amp; Nationalities!</a:t>
            </a:r>
            <a:endParaRPr lang="en-US" dirty="0"/>
          </a:p>
        </p:txBody>
      </p:sp>
      <p:sp>
        <p:nvSpPr>
          <p:cNvPr id="3" name="Content Placeholder 2"/>
          <p:cNvSpPr>
            <a:spLocks noGrp="1"/>
          </p:cNvSpPr>
          <p:nvPr>
            <p:ph idx="1"/>
          </p:nvPr>
        </p:nvSpPr>
        <p:spPr/>
        <p:txBody>
          <a:bodyPr/>
          <a:lstStyle/>
          <a:p>
            <a:r>
              <a:rPr lang="en-US" dirty="0" smtClean="0"/>
              <a:t>Also, facts about </a:t>
            </a:r>
            <a:r>
              <a:rPr lang="en-US" smtClean="0"/>
              <a:t>Christopher Columbus</a:t>
            </a:r>
            <a:endParaRPr lang="en-US"/>
          </a:p>
        </p:txBody>
      </p:sp>
    </p:spTree>
    <p:extLst>
      <p:ext uri="{BB962C8B-B14F-4D97-AF65-F5344CB8AC3E}">
        <p14:creationId xmlns:p14="http://schemas.microsoft.com/office/powerpoint/2010/main" val="25622599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74959"/>
          </a:xfrm>
          <a:prstGeom prst="rect">
            <a:avLst/>
          </a:prstGeom>
        </p:spPr>
      </p:pic>
    </p:spTree>
    <p:extLst>
      <p:ext uri="{BB962C8B-B14F-4D97-AF65-F5344CB8AC3E}">
        <p14:creationId xmlns:p14="http://schemas.microsoft.com/office/powerpoint/2010/main" val="18305650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280160" y="0"/>
            <a:ext cx="9814560"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20406"/>
                </a:solidFill>
                <a:effectLst/>
                <a:uLnTx/>
                <a:uFillTx/>
                <a:latin typeface="Century Gothic"/>
                <a:ea typeface="+mn-ea"/>
                <a:cs typeface="+mn-cs"/>
              </a:rPr>
              <a:t>In Spanish-speaking countries and communities, Columbus Day is known as </a:t>
            </a:r>
            <a:r>
              <a:rPr kumimoji="0" lang="en-US" sz="4000" b="1" i="1" u="none" strike="noStrike" kern="1200" cap="none" spc="0" normalizeH="0" baseline="0" noProof="0" dirty="0" err="1">
                <a:ln>
                  <a:noFill/>
                </a:ln>
                <a:solidFill>
                  <a:srgbClr val="020406"/>
                </a:solidFill>
                <a:effectLst/>
                <a:uLnTx/>
                <a:uFillTx/>
                <a:latin typeface="Century Gothic"/>
                <a:ea typeface="+mn-ea"/>
                <a:cs typeface="+mn-cs"/>
              </a:rPr>
              <a:t>Día</a:t>
            </a:r>
            <a:r>
              <a:rPr kumimoji="0" lang="en-US" sz="4000" b="1" i="1" u="none" strike="noStrike" kern="1200" cap="none" spc="0" normalizeH="0" baseline="0" noProof="0" dirty="0">
                <a:ln>
                  <a:noFill/>
                </a:ln>
                <a:solidFill>
                  <a:srgbClr val="020406"/>
                </a:solidFill>
                <a:effectLst/>
                <a:uLnTx/>
                <a:uFillTx/>
                <a:latin typeface="Century Gothic"/>
                <a:ea typeface="+mn-ea"/>
                <a:cs typeface="+mn-cs"/>
              </a:rPr>
              <a:t> de la </a:t>
            </a:r>
            <a:r>
              <a:rPr kumimoji="0" lang="en-US" sz="4000" b="1" i="1" u="none" strike="noStrike" kern="1200" cap="none" spc="0" normalizeH="0" baseline="0" noProof="0" dirty="0" err="1">
                <a:ln>
                  <a:noFill/>
                </a:ln>
                <a:solidFill>
                  <a:srgbClr val="020406"/>
                </a:solidFill>
                <a:effectLst/>
                <a:uLnTx/>
                <a:uFillTx/>
                <a:latin typeface="Century Gothic"/>
                <a:ea typeface="+mn-ea"/>
                <a:cs typeface="+mn-cs"/>
              </a:rPr>
              <a:t>Raza</a:t>
            </a:r>
            <a:r>
              <a:rPr kumimoji="0" lang="en-US" sz="4000" b="1" i="0" u="none" strike="noStrike" kern="1200" cap="none" spc="0" normalizeH="0" baseline="0" noProof="0" dirty="0">
                <a:ln>
                  <a:noFill/>
                </a:ln>
                <a:solidFill>
                  <a:srgbClr val="020406"/>
                </a:solidFill>
                <a:effectLst/>
                <a:uLnTx/>
                <a:uFillTx/>
                <a:latin typeface="Century Gothic"/>
                <a:ea typeface="+mn-ea"/>
                <a:cs typeface="+mn-cs"/>
              </a:rPr>
              <a:t>, the Day of the Race.</a:t>
            </a:r>
          </a:p>
        </p:txBody>
      </p:sp>
      <p:sp>
        <p:nvSpPr>
          <p:cNvPr id="3" name="TextBox 2"/>
          <p:cNvSpPr txBox="1"/>
          <p:nvPr/>
        </p:nvSpPr>
        <p:spPr>
          <a:xfrm>
            <a:off x="9028176" y="1938992"/>
            <a:ext cx="1743456" cy="840784"/>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2621257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55600"/>
            <a:ext cx="5041900" cy="6247864"/>
          </a:xfrm>
          <a:prstGeom prst="rect">
            <a:avLst/>
          </a:prstGeom>
          <a:noFill/>
        </p:spPr>
        <p:txBody>
          <a:bodyPr wrap="square" lIns="91440" tIns="45720" rIns="91440" bIns="45720">
            <a:spAutoFit/>
          </a:bodyPr>
          <a:lstStyle/>
          <a:p>
            <a:pPr marL="571500" indent="-571500">
              <a:buFont typeface="Arial" panose="020B0604020202020204" pitchFamily="34" charset="0"/>
              <a:buChar char="•"/>
            </a:pPr>
            <a:r>
              <a:rPr kumimoji="0" lang="en-US" sz="2500" b="1" i="0" u="none" strike="noStrike" kern="1200" cap="none" spc="0" normalizeH="0" baseline="0" noProof="0" dirty="0" smtClean="0">
                <a:ln w="10160">
                  <a:solidFill>
                    <a:srgbClr val="FFFFFF"/>
                  </a:solidFill>
                  <a:prstDash val="solid"/>
                </a:ln>
                <a:solidFill>
                  <a:srgbClr val="474B78">
                    <a:lumMod val="50000"/>
                  </a:srgbClr>
                </a:solidFill>
                <a:effectLst>
                  <a:outerShdw blurRad="38100" dist="32000" dir="5400000" algn="tl">
                    <a:srgbClr val="000000">
                      <a:alpha val="30000"/>
                    </a:srgbClr>
                  </a:outerShdw>
                </a:effectLst>
                <a:uLnTx/>
                <a:uFillTx/>
                <a:latin typeface="Century Gothic"/>
              </a:rPr>
              <a:t>Christopher Columbus went to Spain</a:t>
            </a:r>
            <a:r>
              <a:rPr kumimoji="0" lang="en-US" sz="2500" b="1" i="0" u="none" strike="noStrike" kern="1200" cap="none" spc="0" normalizeH="0" noProof="0" dirty="0" smtClean="0">
                <a:ln w="10160">
                  <a:solidFill>
                    <a:srgbClr val="FFFFFF"/>
                  </a:solidFill>
                  <a:prstDash val="solid"/>
                </a:ln>
                <a:solidFill>
                  <a:srgbClr val="474B78">
                    <a:lumMod val="50000"/>
                  </a:srgbClr>
                </a:solidFill>
                <a:effectLst>
                  <a:outerShdw blurRad="38100" dist="32000" dir="5400000" algn="tl">
                    <a:srgbClr val="000000">
                      <a:alpha val="30000"/>
                    </a:srgbClr>
                  </a:outerShdw>
                </a:effectLst>
                <a:uLnTx/>
                <a:uFillTx/>
                <a:latin typeface="Century Gothic"/>
              </a:rPr>
              <a:t> seeking funding. </a:t>
            </a:r>
          </a:p>
          <a:p>
            <a:pPr marL="571500" indent="-571500">
              <a:buFont typeface="Arial" panose="020B0604020202020204" pitchFamily="34" charset="0"/>
              <a:buChar char="•"/>
            </a:pPr>
            <a:r>
              <a:rPr kumimoji="0" lang="en-US" sz="2500" b="1" i="0" u="none" strike="noStrike" kern="1200" cap="none" spc="0" normalizeH="0" noProof="0" dirty="0" smtClean="0">
                <a:ln w="10160">
                  <a:solidFill>
                    <a:srgbClr val="FFFFFF"/>
                  </a:solidFill>
                  <a:prstDash val="solid"/>
                </a:ln>
                <a:solidFill>
                  <a:srgbClr val="474B78">
                    <a:lumMod val="50000"/>
                  </a:srgbClr>
                </a:solidFill>
                <a:effectLst>
                  <a:outerShdw blurRad="38100" dist="32000" dir="5400000" algn="tl">
                    <a:srgbClr val="000000">
                      <a:alpha val="30000"/>
                    </a:srgbClr>
                  </a:outerShdw>
                </a:effectLst>
                <a:uLnTx/>
                <a:uFillTx/>
                <a:latin typeface="Century Gothic"/>
              </a:rPr>
              <a:t>King Ferdinand &amp; Queen Isabella rejected him at least twice. </a:t>
            </a:r>
          </a:p>
          <a:p>
            <a:pPr marL="571500" indent="-571500">
              <a:buFont typeface="Arial" panose="020B0604020202020204" pitchFamily="34" charset="0"/>
              <a:buChar char="•"/>
            </a:pPr>
            <a:r>
              <a:rPr kumimoji="0" lang="en-US" sz="2500" b="1" i="0" u="none" strike="noStrike" kern="1200" cap="none" spc="0" normalizeH="0" noProof="0" dirty="0" smtClean="0">
                <a:ln w="10160">
                  <a:solidFill>
                    <a:srgbClr val="FFFFFF"/>
                  </a:solidFill>
                  <a:prstDash val="solid"/>
                </a:ln>
                <a:solidFill>
                  <a:srgbClr val="474B78">
                    <a:lumMod val="50000"/>
                  </a:srgbClr>
                </a:solidFill>
                <a:effectLst>
                  <a:outerShdw blurRad="38100" dist="32000" dir="5400000" algn="tl">
                    <a:srgbClr val="000000">
                      <a:alpha val="30000"/>
                    </a:srgbClr>
                  </a:outerShdw>
                </a:effectLst>
                <a:uLnTx/>
                <a:uFillTx/>
                <a:latin typeface="Century Gothic"/>
              </a:rPr>
              <a:t>H</a:t>
            </a:r>
            <a:r>
              <a:rPr lang="en-US" sz="2500" b="1" dirty="0" err="1" smtClean="0">
                <a:ln w="10160">
                  <a:solidFill>
                    <a:srgbClr val="FFFFFF"/>
                  </a:solidFill>
                  <a:prstDash val="solid"/>
                </a:ln>
                <a:solidFill>
                  <a:srgbClr val="474B78">
                    <a:lumMod val="50000"/>
                  </a:srgbClr>
                </a:solidFill>
                <a:effectLst>
                  <a:outerShdw blurRad="38100" dist="32000" dir="5400000" algn="tl">
                    <a:srgbClr val="000000">
                      <a:alpha val="30000"/>
                    </a:srgbClr>
                  </a:outerShdw>
                </a:effectLst>
                <a:latin typeface="Century Gothic"/>
              </a:rPr>
              <a:t>owever</a:t>
            </a:r>
            <a:r>
              <a:rPr lang="en-US" sz="2500" b="1" dirty="0" smtClean="0">
                <a:ln w="10160">
                  <a:solidFill>
                    <a:srgbClr val="FFFFFF"/>
                  </a:solidFill>
                  <a:prstDash val="solid"/>
                </a:ln>
                <a:solidFill>
                  <a:srgbClr val="474B78">
                    <a:lumMod val="50000"/>
                  </a:srgbClr>
                </a:solidFill>
                <a:effectLst>
                  <a:outerShdw blurRad="38100" dist="32000" dir="5400000" algn="tl">
                    <a:srgbClr val="000000">
                      <a:alpha val="30000"/>
                    </a:srgbClr>
                  </a:outerShdw>
                </a:effectLst>
                <a:latin typeface="Century Gothic"/>
              </a:rPr>
              <a:t>, after the victorious Spanish conquest of the Moorish kingdom of Granada in January 1492, the Spanish monarchs, flush with victory, agreed to support his voyage. </a:t>
            </a:r>
          </a:p>
          <a:p>
            <a:pPr marL="571500" indent="-571500">
              <a:buFont typeface="Arial" panose="020B0604020202020204" pitchFamily="34" charset="0"/>
              <a:buChar char="•"/>
            </a:pPr>
            <a:r>
              <a:rPr lang="en-US" sz="2500" b="1" dirty="0" smtClean="0">
                <a:ln w="10160">
                  <a:solidFill>
                    <a:srgbClr val="FFFFFF"/>
                  </a:solidFill>
                  <a:prstDash val="solid"/>
                </a:ln>
                <a:solidFill>
                  <a:srgbClr val="474B78">
                    <a:lumMod val="50000"/>
                  </a:srgbClr>
                </a:solidFill>
                <a:effectLst>
                  <a:outerShdw blurRad="38100" dist="32000" dir="5400000" algn="tl">
                    <a:srgbClr val="000000">
                      <a:alpha val="30000"/>
                    </a:srgbClr>
                  </a:outerShdw>
                </a:effectLst>
                <a:latin typeface="Century Gothic"/>
              </a:rPr>
              <a:t>On August 3, 1492, Columbus set sail with his small fleet from Palos, Spain.</a:t>
            </a:r>
            <a:r>
              <a:rPr lang="en-US" sz="2500" dirty="0" smtClean="0"/>
              <a:t> </a:t>
            </a:r>
            <a:endParaRPr kumimoji="0" lang="en-US" sz="2500" b="1" i="0" u="none" strike="noStrike" kern="1200" cap="none" spc="0" normalizeH="0" baseline="0" noProof="0" dirty="0">
              <a:ln w="10160">
                <a:solidFill>
                  <a:srgbClr val="FFFFFF"/>
                </a:solidFill>
                <a:prstDash val="solid"/>
              </a:ln>
              <a:solidFill>
                <a:srgbClr val="474B78">
                  <a:lumMod val="50000"/>
                </a:srgbClr>
              </a:solidFill>
              <a:effectLst>
                <a:outerShdw blurRad="38100" dist="32000" dir="5400000" algn="tl">
                  <a:srgbClr val="000000">
                    <a:alpha val="30000"/>
                  </a:srgbClr>
                </a:outerShdw>
              </a:effectLst>
              <a:uLnTx/>
              <a:uFillTx/>
              <a:latin typeface="Century Gothic"/>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6737" y="0"/>
            <a:ext cx="7085263" cy="6858000"/>
          </a:xfrm>
          <a:prstGeom prst="rect">
            <a:avLst/>
          </a:prstGeom>
        </p:spPr>
      </p:pic>
    </p:spTree>
    <p:extLst>
      <p:ext uri="{BB962C8B-B14F-4D97-AF65-F5344CB8AC3E}">
        <p14:creationId xmlns:p14="http://schemas.microsoft.com/office/powerpoint/2010/main" val="29766660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8"/>
            <a:ext cx="12192000" cy="6855524"/>
          </a:xfrm>
          <a:prstGeom prst="rect">
            <a:avLst/>
          </a:prstGeom>
        </p:spPr>
      </p:pic>
      <p:sp>
        <p:nvSpPr>
          <p:cNvPr id="5" name="TextBox 4"/>
          <p:cNvSpPr txBox="1"/>
          <p:nvPr/>
        </p:nvSpPr>
        <p:spPr>
          <a:xfrm>
            <a:off x="0" y="238"/>
            <a:ext cx="5892800" cy="6324808"/>
          </a:xfrm>
          <a:prstGeom prst="rect">
            <a:avLst/>
          </a:prstGeom>
          <a:noFill/>
        </p:spPr>
        <p:txBody>
          <a:bodyPr wrap="square" rtlCol="0">
            <a:spAutoFit/>
          </a:bodyPr>
          <a:lstStyle/>
          <a:p>
            <a:pPr lvl="0" algn="ctr">
              <a:defRPr/>
            </a:pPr>
            <a:r>
              <a:rPr kumimoji="0" lang="en-US" sz="4500" b="1" i="0" u="none" strike="noStrike" kern="1200" cap="none" spc="0" normalizeH="0" baseline="0" noProof="0" dirty="0">
                <a:ln>
                  <a:solidFill>
                    <a:sysClr val="windowText" lastClr="000000"/>
                  </a:solidFill>
                </a:ln>
                <a:solidFill>
                  <a:srgbClr val="FFFFFF"/>
                </a:solidFill>
                <a:effectLst/>
                <a:uLnTx/>
                <a:uFillTx/>
                <a:latin typeface="Century Gothic"/>
              </a:rPr>
              <a:t>On October 12, 1492, Columbus </a:t>
            </a:r>
            <a:r>
              <a:rPr lang="en-US" sz="4500" b="1" dirty="0">
                <a:ln>
                  <a:solidFill>
                    <a:sysClr val="windowText" lastClr="000000"/>
                  </a:solidFill>
                </a:ln>
                <a:solidFill>
                  <a:srgbClr val="FFFFFF"/>
                </a:solidFill>
                <a:latin typeface="Century Gothic"/>
              </a:rPr>
              <a:t>&amp;</a:t>
            </a:r>
            <a:r>
              <a:rPr kumimoji="0" lang="en-US" sz="4500" b="1" i="0" u="none" strike="noStrike" kern="1200" cap="none" spc="0" normalizeH="0" baseline="0" noProof="0" dirty="0" smtClean="0">
                <a:ln>
                  <a:solidFill>
                    <a:sysClr val="windowText" lastClr="000000"/>
                  </a:solidFill>
                </a:ln>
                <a:solidFill>
                  <a:srgbClr val="FFFFFF"/>
                </a:solidFill>
                <a:effectLst/>
                <a:uLnTx/>
                <a:uFillTx/>
                <a:latin typeface="Century Gothic"/>
              </a:rPr>
              <a:t> </a:t>
            </a:r>
            <a:r>
              <a:rPr kumimoji="0" lang="en-US" sz="4500" b="1" i="0" u="none" strike="noStrike" kern="1200" cap="none" spc="0" normalizeH="0" baseline="0" noProof="0" dirty="0">
                <a:ln>
                  <a:solidFill>
                    <a:sysClr val="windowText" lastClr="000000"/>
                  </a:solidFill>
                </a:ln>
                <a:solidFill>
                  <a:srgbClr val="FFFFFF"/>
                </a:solidFill>
                <a:effectLst/>
                <a:uLnTx/>
                <a:uFillTx/>
                <a:latin typeface="Century Gothic"/>
              </a:rPr>
              <a:t>his small fleet of three ships landed on one of the islands now known as the </a:t>
            </a:r>
            <a:r>
              <a:rPr kumimoji="0" lang="en-US" sz="4500" b="1" i="0" u="none" strike="noStrike" kern="1200" cap="none" spc="0" normalizeH="0" baseline="0" noProof="0" dirty="0" smtClean="0">
                <a:ln>
                  <a:solidFill>
                    <a:sysClr val="windowText" lastClr="000000"/>
                  </a:solidFill>
                </a:ln>
                <a:solidFill>
                  <a:srgbClr val="FFFFFF"/>
                </a:solidFill>
                <a:effectLst/>
                <a:uLnTx/>
                <a:uFillTx/>
                <a:latin typeface="Century Gothic"/>
              </a:rPr>
              <a:t>Bahamas, probably</a:t>
            </a:r>
            <a:r>
              <a:rPr kumimoji="0" lang="en-US" sz="4500" b="1" i="0" u="none" strike="noStrike" kern="1200" cap="none" spc="0" normalizeH="0" noProof="0" dirty="0" smtClean="0">
                <a:ln>
                  <a:solidFill>
                    <a:sysClr val="windowText" lastClr="000000"/>
                  </a:solidFill>
                </a:ln>
                <a:solidFill>
                  <a:srgbClr val="FFFFFF"/>
                </a:solidFill>
                <a:effectLst/>
                <a:uLnTx/>
                <a:uFillTx/>
                <a:latin typeface="Century Gothic"/>
              </a:rPr>
              <a:t> Watling Island, claiming it for Spain.</a:t>
            </a:r>
            <a:endParaRPr kumimoji="0" lang="en-US" sz="4500" b="0" i="0" u="none" strike="noStrike" kern="1200" cap="none" spc="0" normalizeH="0" baseline="0" noProof="0" dirty="0">
              <a:ln>
                <a:solidFill>
                  <a:sysClr val="windowText" lastClr="000000"/>
                </a:solidFill>
              </a:ln>
              <a:solidFill>
                <a:srgbClr val="FFFFFF"/>
              </a:solidFill>
              <a:effectLst/>
              <a:uLnTx/>
              <a:uFillTx/>
              <a:latin typeface="Century Gothic"/>
            </a:endParaRPr>
          </a:p>
        </p:txBody>
      </p:sp>
    </p:spTree>
    <p:extLst>
      <p:ext uri="{BB962C8B-B14F-4D97-AF65-F5344CB8AC3E}">
        <p14:creationId xmlns:p14="http://schemas.microsoft.com/office/powerpoint/2010/main" val="19154590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0" y="609600"/>
            <a:ext cx="6235700" cy="5410200"/>
          </a:xfrm>
        </p:spPr>
      </p:pic>
      <p:sp>
        <p:nvSpPr>
          <p:cNvPr id="3" name="Content Placeholder 2"/>
          <p:cNvSpPr>
            <a:spLocks noGrp="1"/>
          </p:cNvSpPr>
          <p:nvPr>
            <p:ph sz="half" idx="1"/>
          </p:nvPr>
        </p:nvSpPr>
        <p:spPr>
          <a:xfrm>
            <a:off x="6019800" y="9525"/>
            <a:ext cx="6172200" cy="6848475"/>
          </a:xfrm>
        </p:spPr>
        <p:txBody>
          <a:bodyPr>
            <a:noAutofit/>
          </a:bodyPr>
          <a:lstStyle/>
          <a:p>
            <a:r>
              <a:rPr lang="en-US" sz="4000" dirty="0" smtClean="0"/>
              <a:t>Later </a:t>
            </a:r>
            <a:r>
              <a:rPr lang="en-US" sz="4000" dirty="0"/>
              <a:t>that month, Columbus </a:t>
            </a:r>
            <a:r>
              <a:rPr lang="en-US" sz="4000" dirty="0" smtClean="0"/>
              <a:t>went to Cuba (which </a:t>
            </a:r>
            <a:r>
              <a:rPr lang="en-US" sz="4000" dirty="0"/>
              <a:t>he thought was mainland </a:t>
            </a:r>
            <a:r>
              <a:rPr lang="en-US" sz="4000" dirty="0" smtClean="0"/>
              <a:t>China) </a:t>
            </a:r>
          </a:p>
          <a:p>
            <a:r>
              <a:rPr lang="en-US" sz="4000" dirty="0" smtClean="0"/>
              <a:t>In December, </a:t>
            </a:r>
            <a:r>
              <a:rPr lang="en-US" sz="4000" dirty="0"/>
              <a:t>the expedition landed on </a:t>
            </a:r>
            <a:r>
              <a:rPr lang="en-US" sz="4000" dirty="0" smtClean="0"/>
              <a:t>Hispaniola (which </a:t>
            </a:r>
            <a:r>
              <a:rPr lang="en-US" sz="4000" dirty="0"/>
              <a:t>Columbus thought might be </a:t>
            </a:r>
            <a:r>
              <a:rPr lang="en-US" sz="4000" dirty="0" smtClean="0"/>
              <a:t>Japan).</a:t>
            </a:r>
          </a:p>
          <a:p>
            <a:r>
              <a:rPr lang="en-US" sz="4000" dirty="0" smtClean="0"/>
              <a:t> </a:t>
            </a:r>
            <a:r>
              <a:rPr lang="en-US" sz="4000" dirty="0"/>
              <a:t>He established a small colony there with 39 of his </a:t>
            </a:r>
            <a:r>
              <a:rPr lang="en-US" sz="4000" dirty="0" smtClean="0"/>
              <a:t>men (Santo Domingo, D.R.)</a:t>
            </a:r>
            <a:r>
              <a:rPr lang="en-US" sz="4000" dirty="0"/>
              <a:t> </a:t>
            </a:r>
          </a:p>
          <a:p>
            <a:endParaRPr lang="en-US" sz="4000" dirty="0"/>
          </a:p>
        </p:txBody>
      </p:sp>
    </p:spTree>
    <p:extLst>
      <p:ext uri="{BB962C8B-B14F-4D97-AF65-F5344CB8AC3E}">
        <p14:creationId xmlns:p14="http://schemas.microsoft.com/office/powerpoint/2010/main" val="8251751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25600"/>
            <a:ext cx="7359848" cy="5232400"/>
          </a:xfrm>
          <a:prstGeom prst="rect">
            <a:avLst/>
          </a:prstGeom>
        </p:spPr>
      </p:pic>
      <p:sp>
        <p:nvSpPr>
          <p:cNvPr id="3" name="Content Placeholder 2"/>
          <p:cNvSpPr>
            <a:spLocks noGrp="1"/>
          </p:cNvSpPr>
          <p:nvPr>
            <p:ph sz="half" idx="1"/>
          </p:nvPr>
        </p:nvSpPr>
        <p:spPr>
          <a:xfrm>
            <a:off x="0" y="0"/>
            <a:ext cx="7359848" cy="1625600"/>
          </a:xfrm>
        </p:spPr>
        <p:txBody>
          <a:bodyPr>
            <a:normAutofit fontScale="85000" lnSpcReduction="20000"/>
          </a:bodyPr>
          <a:lstStyle/>
          <a:p>
            <a:r>
              <a:rPr lang="en-US" dirty="0" smtClean="0"/>
              <a:t>After returning to Spain to tell of his findings, he was sent out again.</a:t>
            </a:r>
          </a:p>
          <a:p>
            <a:r>
              <a:rPr lang="en-US" dirty="0"/>
              <a:t>W</a:t>
            </a:r>
            <a:r>
              <a:rPr lang="en-US" dirty="0" smtClean="0"/>
              <a:t>ith </a:t>
            </a:r>
            <a:r>
              <a:rPr lang="en-US" dirty="0"/>
              <a:t>a large fleet of 17 ships </a:t>
            </a:r>
            <a:r>
              <a:rPr lang="en-US" dirty="0" smtClean="0"/>
              <a:t>&amp; </a:t>
            </a:r>
            <a:r>
              <a:rPr lang="en-US" dirty="0"/>
              <a:t>1,500 colonists aboard, Columbus set out from </a:t>
            </a:r>
            <a:r>
              <a:rPr lang="en-US" dirty="0" smtClean="0"/>
              <a:t>Cádiz, </a:t>
            </a:r>
            <a:r>
              <a:rPr lang="en-US" dirty="0" err="1" smtClean="0"/>
              <a:t>España</a:t>
            </a:r>
            <a:r>
              <a:rPr lang="en-US" dirty="0" smtClean="0"/>
              <a:t> </a:t>
            </a:r>
            <a:r>
              <a:rPr lang="en-US" dirty="0"/>
              <a:t>in September 1493 on his second voyage to the New World. </a:t>
            </a:r>
            <a:endParaRPr lang="en-US" dirty="0" smtClean="0"/>
          </a:p>
        </p:txBody>
      </p:sp>
      <p:pic>
        <p:nvPicPr>
          <p:cNvPr id="5" name="Content Placeholder 4"/>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7359848" y="0"/>
            <a:ext cx="4832152" cy="6858000"/>
          </a:xfrm>
        </p:spPr>
      </p:pic>
    </p:spTree>
    <p:extLst>
      <p:ext uri="{BB962C8B-B14F-4D97-AF65-F5344CB8AC3E}">
        <p14:creationId xmlns:p14="http://schemas.microsoft.com/office/powerpoint/2010/main" val="28282540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5651523" cy="669414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900" b="0" i="0" u="none" strike="noStrike" kern="1200" cap="none" spc="0" normalizeH="0" baseline="0" noProof="0" dirty="0">
                <a:ln>
                  <a:noFill/>
                </a:ln>
                <a:solidFill>
                  <a:srgbClr val="474B78">
                    <a:lumMod val="50000"/>
                  </a:srgbClr>
                </a:solidFill>
                <a:effectLst/>
                <a:uLnTx/>
                <a:uFillTx/>
                <a:latin typeface="Century Gothic"/>
              </a:rPr>
              <a:t>Now, over </a:t>
            </a:r>
            <a:r>
              <a:rPr lang="en-US" sz="3900" noProof="0" dirty="0" smtClean="0">
                <a:solidFill>
                  <a:srgbClr val="474B78">
                    <a:lumMod val="50000"/>
                  </a:srgbClr>
                </a:solidFill>
                <a:latin typeface="Century Gothic"/>
              </a:rPr>
              <a:t>5</a:t>
            </a:r>
            <a:r>
              <a:rPr kumimoji="0" lang="en-US" sz="3900" b="0" i="0" u="none" strike="noStrike" kern="1200" cap="none" spc="0" normalizeH="0" baseline="0" noProof="0" dirty="0" smtClean="0">
                <a:ln>
                  <a:noFill/>
                </a:ln>
                <a:solidFill>
                  <a:srgbClr val="474B78">
                    <a:lumMod val="50000"/>
                  </a:srgbClr>
                </a:solidFill>
                <a:effectLst/>
                <a:uLnTx/>
                <a:uFillTx/>
                <a:latin typeface="Century Gothic"/>
              </a:rPr>
              <a:t>00 </a:t>
            </a:r>
            <a:r>
              <a:rPr kumimoji="0" lang="en-US" sz="3900" b="0" i="0" u="none" strike="noStrike" kern="1200" cap="none" spc="0" normalizeH="0" baseline="0" noProof="0" dirty="0">
                <a:ln>
                  <a:noFill/>
                </a:ln>
                <a:solidFill>
                  <a:srgbClr val="474B78">
                    <a:lumMod val="50000"/>
                  </a:srgbClr>
                </a:solidFill>
                <a:effectLst/>
                <a:uLnTx/>
                <a:uFillTx/>
                <a:latin typeface="Century Gothic"/>
              </a:rPr>
              <a:t>years later, </a:t>
            </a:r>
            <a:r>
              <a:rPr kumimoji="0" lang="en-US" sz="3900" b="0" i="0" u="none" strike="noStrike" kern="1200" cap="none" spc="0" normalizeH="0" baseline="0" noProof="0" dirty="0" err="1">
                <a:ln>
                  <a:noFill/>
                </a:ln>
                <a:solidFill>
                  <a:srgbClr val="474B78">
                    <a:lumMod val="50000"/>
                  </a:srgbClr>
                </a:solidFill>
                <a:effectLst/>
                <a:uLnTx/>
                <a:uFillTx/>
                <a:latin typeface="Century Gothic"/>
              </a:rPr>
              <a:t>Día</a:t>
            </a:r>
            <a:r>
              <a:rPr kumimoji="0" lang="en-US" sz="3900" b="0" i="0" u="none" strike="noStrike" kern="1200" cap="none" spc="0" normalizeH="0" baseline="0" noProof="0" dirty="0">
                <a:ln>
                  <a:noFill/>
                </a:ln>
                <a:solidFill>
                  <a:srgbClr val="474B78">
                    <a:lumMod val="50000"/>
                  </a:srgbClr>
                </a:solidFill>
                <a:effectLst/>
                <a:uLnTx/>
                <a:uFillTx/>
                <a:latin typeface="Century Gothic"/>
              </a:rPr>
              <a:t> de la Raza celebrates Columbus’ discovery of the </a:t>
            </a:r>
            <a:r>
              <a:rPr kumimoji="0" lang="en-US" sz="3900" b="0" i="0" u="none" strike="noStrike" kern="1200" cap="none" spc="0" normalizeH="0" baseline="0" noProof="0" dirty="0" smtClean="0">
                <a:ln>
                  <a:noFill/>
                </a:ln>
                <a:solidFill>
                  <a:srgbClr val="474B78">
                    <a:lumMod val="50000"/>
                  </a:srgbClr>
                </a:solidFill>
                <a:effectLst/>
                <a:uLnTx/>
                <a:uFillTx/>
                <a:latin typeface="Century Gothic"/>
              </a:rPr>
              <a:t>‘New </a:t>
            </a:r>
            <a:r>
              <a:rPr kumimoji="0" lang="en-US" sz="3900" b="0" i="0" u="none" strike="noStrike" kern="1200" cap="none" spc="0" normalizeH="0" baseline="0" noProof="0" dirty="0">
                <a:ln>
                  <a:noFill/>
                </a:ln>
                <a:solidFill>
                  <a:srgbClr val="474B78">
                    <a:lumMod val="50000"/>
                  </a:srgbClr>
                </a:solidFill>
                <a:effectLst/>
                <a:uLnTx/>
                <a:uFillTx/>
                <a:latin typeface="Century Gothic"/>
              </a:rPr>
              <a:t>World</a:t>
            </a:r>
            <a:r>
              <a:rPr kumimoji="0" lang="en-US" sz="3900" b="0" i="0" u="none" strike="noStrike" kern="1200" cap="none" spc="0" normalizeH="0" baseline="0" noProof="0" dirty="0" smtClean="0">
                <a:ln>
                  <a:noFill/>
                </a:ln>
                <a:solidFill>
                  <a:srgbClr val="474B78">
                    <a:lumMod val="50000"/>
                  </a:srgbClr>
                </a:solidFill>
                <a:effectLst/>
                <a:uLnTx/>
                <a:uFillTx/>
                <a:latin typeface="Century Gothic"/>
              </a:rPr>
              <a:t>.’  </a:t>
            </a:r>
            <a:r>
              <a:rPr kumimoji="0" lang="en-US" sz="3900" b="0" i="0" u="none" strike="noStrike" kern="1200" cap="none" spc="0" normalizeH="0" baseline="0" noProof="0" dirty="0">
                <a:ln>
                  <a:noFill/>
                </a:ln>
                <a:solidFill>
                  <a:srgbClr val="474B78">
                    <a:lumMod val="50000"/>
                  </a:srgbClr>
                </a:solidFill>
                <a:effectLst/>
                <a:uLnTx/>
                <a:uFillTx/>
                <a:latin typeface="Century Gothic"/>
              </a:rPr>
              <a:t>It also recognizes the mixture of the European culture with the indigenous cultures to form a multi-cultural </a:t>
            </a:r>
            <a:r>
              <a:rPr lang="en-US" sz="3900" dirty="0">
                <a:solidFill>
                  <a:srgbClr val="474B78">
                    <a:lumMod val="50000"/>
                  </a:srgbClr>
                </a:solidFill>
                <a:latin typeface="Century Gothic"/>
              </a:rPr>
              <a:t>&amp;</a:t>
            </a:r>
            <a:r>
              <a:rPr kumimoji="0" lang="en-US" sz="3900" b="0" i="0" u="none" strike="noStrike" kern="1200" cap="none" spc="0" normalizeH="0" baseline="0" noProof="0" dirty="0" smtClean="0">
                <a:ln>
                  <a:noFill/>
                </a:ln>
                <a:solidFill>
                  <a:srgbClr val="474B78">
                    <a:lumMod val="50000"/>
                  </a:srgbClr>
                </a:solidFill>
                <a:effectLst/>
                <a:uLnTx/>
                <a:uFillTx/>
                <a:latin typeface="Century Gothic"/>
              </a:rPr>
              <a:t> </a:t>
            </a:r>
            <a:r>
              <a:rPr kumimoji="0" lang="en-US" sz="3900" b="0" i="0" u="none" strike="noStrike" kern="1200" cap="none" spc="0" normalizeH="0" baseline="0" noProof="0" dirty="0">
                <a:ln>
                  <a:noFill/>
                </a:ln>
                <a:solidFill>
                  <a:srgbClr val="474B78">
                    <a:lumMod val="50000"/>
                  </a:srgbClr>
                </a:solidFill>
                <a:effectLst/>
                <a:uLnTx/>
                <a:uFillTx/>
                <a:latin typeface="Century Gothic"/>
              </a:rPr>
              <a:t>multi-ethnic society.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1523" y="0"/>
            <a:ext cx="6540477" cy="6858000"/>
          </a:xfrm>
          <a:prstGeom prst="rect">
            <a:avLst/>
          </a:prstGeom>
        </p:spPr>
      </p:pic>
    </p:spTree>
    <p:extLst>
      <p:ext uri="{BB962C8B-B14F-4D97-AF65-F5344CB8AC3E}">
        <p14:creationId xmlns:p14="http://schemas.microsoft.com/office/powerpoint/2010/main" val="16433087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2701</TotalTime>
  <Words>1730</Words>
  <Application>Microsoft Office PowerPoint</Application>
  <PresentationFormat>Widescreen</PresentationFormat>
  <Paragraphs>157</Paragraphs>
  <Slides>24</Slides>
  <Notes>10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Century Gothic</vt:lpstr>
      <vt:lpstr>Office Theme</vt:lpstr>
      <vt:lpstr>PowerPoint Presentation</vt:lpstr>
      <vt:lpstr>Hoy vamos 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Hoy vamos a…</vt:lpstr>
      <vt:lpstr>PowerPoint Presentation</vt:lpstr>
      <vt:lpstr>II. Standard Number 2 (Goal Two):  Gain Knowledge and Understanding of Other Cultures  </vt:lpstr>
      <vt:lpstr>V. Standard Number 5 (Goal Five):  Participate in Multicultural Communities &amp; Global Societies </vt:lpstr>
      <vt:lpstr>Big Idea</vt:lpstr>
      <vt:lpstr>Hoy vamos a…</vt:lpstr>
      <vt:lpstr>Hispanic Heritage Month</vt:lpstr>
      <vt:lpstr>Puerto Rico</vt:lpstr>
      <vt:lpstr>La República Dominicana</vt:lpstr>
      <vt:lpstr>Cuba</vt:lpstr>
      <vt:lpstr>Ecuador</vt:lpstr>
      <vt:lpstr>Perú</vt:lpstr>
      <vt:lpstr>Nicaragua</vt:lpstr>
      <vt:lpstr>México</vt:lpstr>
      <vt:lpstr>Need to know Map, Capitals, &amp; Nationalities!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Misha Barbour</dc:creator>
  <cp:lastModifiedBy>Misha Heglar</cp:lastModifiedBy>
  <cp:revision>155</cp:revision>
  <dcterms:created xsi:type="dcterms:W3CDTF">2016-09-22T02:45:20Z</dcterms:created>
  <dcterms:modified xsi:type="dcterms:W3CDTF">2017-09-15T20:36:17Z</dcterms:modified>
</cp:coreProperties>
</file>