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6"/>
  </p:notesMasterIdLst>
  <p:sldIdLst>
    <p:sldId id="277" r:id="rId2"/>
    <p:sldId id="278" r:id="rId3"/>
    <p:sldId id="283" r:id="rId4"/>
    <p:sldId id="279" r:id="rId5"/>
    <p:sldId id="280" r:id="rId6"/>
    <p:sldId id="281" r:id="rId7"/>
    <p:sldId id="284" r:id="rId8"/>
    <p:sldId id="282" r:id="rId9"/>
    <p:sldId id="286" r:id="rId10"/>
    <p:sldId id="287" r:id="rId11"/>
    <p:sldId id="285" r:id="rId12"/>
    <p:sldId id="272" r:id="rId13"/>
    <p:sldId id="288" r:id="rId14"/>
    <p:sldId id="291" r:id="rId15"/>
    <p:sldId id="290" r:id="rId16"/>
    <p:sldId id="289" r:id="rId17"/>
    <p:sldId id="259" r:id="rId18"/>
    <p:sldId id="294" r:id="rId19"/>
    <p:sldId id="295" r:id="rId20"/>
    <p:sldId id="273" r:id="rId21"/>
    <p:sldId id="257" r:id="rId22"/>
    <p:sldId id="296" r:id="rId23"/>
    <p:sldId id="297"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5" d="100"/>
          <a:sy n="75" d="100"/>
        </p:scale>
        <p:origin x="3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C2B0-7DBC-4205-938F-DDA703C25F0D}" type="datetimeFigureOut">
              <a:rPr lang="en-US" smtClean="0"/>
              <a:t>9/14/2017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C0B19-2C95-4027-BBC8-3852BCBF007A}" type="slidenum">
              <a:rPr lang="en-US" smtClean="0"/>
              <a:t>‹#›</a:t>
            </a:fld>
            <a:endParaRPr lang="en-US"/>
          </a:p>
        </p:txBody>
      </p:sp>
    </p:spTree>
    <p:extLst>
      <p:ext uri="{BB962C8B-B14F-4D97-AF65-F5344CB8AC3E}">
        <p14:creationId xmlns:p14="http://schemas.microsoft.com/office/powerpoint/2010/main" val="41971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veryculture.com/Ma-Ni/Mexico.html#ixzz4KI8Ucrv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SIcF_ziSlW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veryculture.com/Ma-Ni/Mexico.html#ixzz4KI8y9cw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http://www.chihuahuawardrobe.com/history-of-the-chihuahua-breed/</a:t>
            </a:r>
            <a:endParaRPr lang="en-US" dirty="0"/>
          </a:p>
        </p:txBody>
      </p:sp>
      <p:sp>
        <p:nvSpPr>
          <p:cNvPr id="4" name="Slide Number Placeholder 3"/>
          <p:cNvSpPr>
            <a:spLocks noGrp="1"/>
          </p:cNvSpPr>
          <p:nvPr>
            <p:ph type="sldNum" sz="quarter" idx="10"/>
          </p:nvPr>
        </p:nvSpPr>
        <p:spPr/>
        <p:txBody>
          <a:bodyPr/>
          <a:lstStyle/>
          <a:p>
            <a:fld id="{8C0C0B19-2C95-4027-BBC8-3852BCBF007A}" type="slidenum">
              <a:rPr lang="en-US" smtClean="0"/>
              <a:t>7</a:t>
            </a:fld>
            <a:endParaRPr lang="en-US"/>
          </a:p>
        </p:txBody>
      </p:sp>
    </p:spTree>
    <p:extLst>
      <p:ext uri="{BB962C8B-B14F-4D97-AF65-F5344CB8AC3E}">
        <p14:creationId xmlns:p14="http://schemas.microsoft.com/office/powerpoint/2010/main" val="270894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http://www.nytimes.com/2006/03/16/world/americas/16iht-mexico.html?mcubz=1 </a:t>
            </a:r>
            <a:endParaRPr lang="en-US" dirty="0"/>
          </a:p>
        </p:txBody>
      </p:sp>
      <p:sp>
        <p:nvSpPr>
          <p:cNvPr id="4" name="Slide Number Placeholder 3"/>
          <p:cNvSpPr>
            <a:spLocks noGrp="1"/>
          </p:cNvSpPr>
          <p:nvPr>
            <p:ph type="sldNum" sz="quarter" idx="10"/>
          </p:nvPr>
        </p:nvSpPr>
        <p:spPr/>
        <p:txBody>
          <a:bodyPr/>
          <a:lstStyle/>
          <a:p>
            <a:fld id="{8C0C0B19-2C95-4027-BBC8-3852BCBF007A}" type="slidenum">
              <a:rPr lang="en-US" smtClean="0"/>
              <a:t>14</a:t>
            </a:fld>
            <a:endParaRPr lang="en-US"/>
          </a:p>
        </p:txBody>
      </p:sp>
    </p:spTree>
    <p:extLst>
      <p:ext uri="{BB962C8B-B14F-4D97-AF65-F5344CB8AC3E}">
        <p14:creationId xmlns:p14="http://schemas.microsoft.com/office/powerpoint/2010/main" val="51750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 </a:t>
            </a:r>
            <a:r>
              <a:rPr lang="en-US" dirty="0" err="1" smtClean="0"/>
              <a:t>more:</a:t>
            </a:r>
            <a:r>
              <a:rPr lang="en-US" dirty="0" err="1" smtClean="0">
                <a:hlinkClick r:id="rId3"/>
              </a:rPr>
              <a:t>http</a:t>
            </a:r>
            <a:r>
              <a:rPr lang="en-US" dirty="0" smtClean="0">
                <a:hlinkClick r:id="rId3"/>
              </a:rPr>
              <a:t>://www.everyculture.com/Ma-Ni/Mexico.html#ixzz4KI8UcrvK</a:t>
            </a:r>
            <a:endParaRPr lang="en-US" dirty="0" smtClean="0"/>
          </a:p>
          <a:p>
            <a:endParaRPr lang="en-US" dirty="0"/>
          </a:p>
        </p:txBody>
      </p:sp>
      <p:sp>
        <p:nvSpPr>
          <p:cNvPr id="4" name="Slide Number Placeholder 3"/>
          <p:cNvSpPr>
            <a:spLocks noGrp="1"/>
          </p:cNvSpPr>
          <p:nvPr>
            <p:ph type="sldNum" sz="quarter" idx="10"/>
          </p:nvPr>
        </p:nvSpPr>
        <p:spPr/>
        <p:txBody>
          <a:bodyPr/>
          <a:lstStyle/>
          <a:p>
            <a:fld id="{8C0C0B19-2C95-4027-BBC8-3852BCBF007A}" type="slidenum">
              <a:rPr lang="en-US" smtClean="0"/>
              <a:t>17</a:t>
            </a:fld>
            <a:endParaRPr lang="en-US"/>
          </a:p>
        </p:txBody>
      </p:sp>
    </p:spTree>
    <p:extLst>
      <p:ext uri="{BB962C8B-B14F-4D97-AF65-F5344CB8AC3E}">
        <p14:creationId xmlns:p14="http://schemas.microsoft.com/office/powerpoint/2010/main" val="258174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https://www.youtube.com/watch?v=SIcF_ziSlWU</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C0C0B19-2C95-4027-BBC8-3852BCBF007A}" type="slidenum">
              <a:rPr lang="en-US" smtClean="0"/>
              <a:t>18</a:t>
            </a:fld>
            <a:endParaRPr lang="en-US"/>
          </a:p>
        </p:txBody>
      </p:sp>
    </p:spTree>
    <p:extLst>
      <p:ext uri="{BB962C8B-B14F-4D97-AF65-F5344CB8AC3E}">
        <p14:creationId xmlns:p14="http://schemas.microsoft.com/office/powerpoint/2010/main" val="150891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more: </a:t>
            </a:r>
            <a:r>
              <a:rPr lang="en-US" dirty="0" smtClean="0">
                <a:hlinkClick r:id="rId3"/>
              </a:rPr>
              <a:t>http://www.everyculture.com/Ma-Ni/Mexico.html#ixzz4KI8y9cwF</a:t>
            </a:r>
            <a:endParaRPr lang="en-US" dirty="0"/>
          </a:p>
        </p:txBody>
      </p:sp>
      <p:sp>
        <p:nvSpPr>
          <p:cNvPr id="4" name="Slide Number Placeholder 3"/>
          <p:cNvSpPr>
            <a:spLocks noGrp="1"/>
          </p:cNvSpPr>
          <p:nvPr>
            <p:ph type="sldNum" sz="quarter" idx="10"/>
          </p:nvPr>
        </p:nvSpPr>
        <p:spPr/>
        <p:txBody>
          <a:bodyPr/>
          <a:lstStyle/>
          <a:p>
            <a:fld id="{8A3FF7EE-159E-4604-9674-C263DC860E2E}" type="slidenum">
              <a:rPr lang="en-US" smtClean="0"/>
              <a:t>23</a:t>
            </a:fld>
            <a:endParaRPr lang="en-US"/>
          </a:p>
        </p:txBody>
      </p:sp>
    </p:spTree>
    <p:extLst>
      <p:ext uri="{BB962C8B-B14F-4D97-AF65-F5344CB8AC3E}">
        <p14:creationId xmlns:p14="http://schemas.microsoft.com/office/powerpoint/2010/main" val="62948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206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647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04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768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603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381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9/14/2017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373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9/14/2017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544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420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38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788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9/14/2017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6035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video" Target="https://www.youtube.com/embed/wSxWRHUwIV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www.history.com/topics/mexico/distrito-federa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SIcF_ziSlWU"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folkloricomusicdance.blogspot.com/2006/07/more-famous-dances-of-jalisco-la-negra.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jAcWftwQNQk" TargetMode="External"/><Relationship Id="rId2" Type="http://schemas.openxmlformats.org/officeDocument/2006/relationships/slideLayout" Target="../slideLayouts/slideLayout2.xml"/><Relationship Id="rId1" Type="http://schemas.openxmlformats.org/officeDocument/2006/relationships/video" Target="https://www.youtube.com/embed/jAcWftwQNQk" TargetMode="Externa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CZHngGx9os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76" y="2133600"/>
            <a:ext cx="10680192" cy="2590800"/>
          </a:xfrm>
          <a:prstGeom prst="rect">
            <a:avLst/>
          </a:prstGeom>
        </p:spPr>
      </p:pic>
    </p:spTree>
    <p:extLst>
      <p:ext uri="{BB962C8B-B14F-4D97-AF65-F5344CB8AC3E}">
        <p14:creationId xmlns:p14="http://schemas.microsoft.com/office/powerpoint/2010/main" val="290531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3696"/>
          </a:xfrm>
          <a:prstGeom prst="rect">
            <a:avLst/>
          </a:prstGeom>
        </p:spPr>
      </p:pic>
    </p:spTree>
    <p:extLst>
      <p:ext uri="{BB962C8B-B14F-4D97-AF65-F5344CB8AC3E}">
        <p14:creationId xmlns:p14="http://schemas.microsoft.com/office/powerpoint/2010/main" val="47541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wSxWRHUwIV4"/>
          <p:cNvPicPr>
            <a:picLocks noGrp="1" noRot="1" noChangeAspect="1"/>
          </p:cNvPicPr>
          <p:nvPr>
            <p:ph sz="half" idx="2"/>
            <a:videoFile r:link="rId1"/>
          </p:nvPr>
        </p:nvPicPr>
        <p:blipFill>
          <a:blip r:embed="rId3"/>
          <a:stretch>
            <a:fillRect/>
          </a:stretch>
        </p:blipFill>
        <p:spPr>
          <a:xfrm>
            <a:off x="0" y="0"/>
            <a:ext cx="12192000" cy="6858000"/>
          </a:xfrm>
          <a:prstGeom prst="rect">
            <a:avLst/>
          </a:prstGeom>
        </p:spPr>
      </p:pic>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4184515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824248"/>
          </a:xfrm>
        </p:spPr>
        <p:txBody>
          <a:bodyPr/>
          <a:lstStyle/>
          <a:p>
            <a:r>
              <a:rPr lang="en-US" dirty="0" smtClean="0"/>
              <a:t>La </a:t>
            </a:r>
            <a:r>
              <a:rPr lang="en-US" dirty="0" err="1" smtClean="0"/>
              <a:t>bandera</a:t>
            </a:r>
            <a:r>
              <a:rPr lang="en-US" dirty="0" smtClean="0"/>
              <a:t> de México</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3200" y="627666"/>
            <a:ext cx="7200900" cy="4762391"/>
          </a:xfrm>
        </p:spPr>
      </p:pic>
      <p:sp>
        <p:nvSpPr>
          <p:cNvPr id="7" name="Content Placeholder 6"/>
          <p:cNvSpPr>
            <a:spLocks noGrp="1"/>
          </p:cNvSpPr>
          <p:nvPr>
            <p:ph sz="half" idx="2"/>
          </p:nvPr>
        </p:nvSpPr>
        <p:spPr>
          <a:xfrm>
            <a:off x="6516710" y="1968500"/>
            <a:ext cx="5675289" cy="4889500"/>
          </a:xfrm>
        </p:spPr>
        <p:txBody>
          <a:bodyPr>
            <a:normAutofit/>
          </a:bodyPr>
          <a:lstStyle/>
          <a:p>
            <a:r>
              <a:rPr lang="en-US" dirty="0"/>
              <a:t>The three colors of Mexico’s flag hold deep significance for the country and its citizens: </a:t>
            </a:r>
            <a:endParaRPr lang="en-US" dirty="0" smtClean="0"/>
          </a:p>
          <a:p>
            <a:pPr lvl="1"/>
            <a:r>
              <a:rPr lang="en-US" dirty="0" smtClean="0"/>
              <a:t>green </a:t>
            </a:r>
            <a:r>
              <a:rPr lang="en-US" dirty="0"/>
              <a:t>represents hope </a:t>
            </a:r>
            <a:r>
              <a:rPr lang="en-US" dirty="0" smtClean="0"/>
              <a:t>&amp; victory </a:t>
            </a:r>
          </a:p>
          <a:p>
            <a:pPr lvl="1"/>
            <a:r>
              <a:rPr lang="en-US" dirty="0" smtClean="0"/>
              <a:t>white </a:t>
            </a:r>
            <a:r>
              <a:rPr lang="en-US" dirty="0"/>
              <a:t>stands for the purity of Mexican </a:t>
            </a:r>
            <a:r>
              <a:rPr lang="en-US" dirty="0" smtClean="0"/>
              <a:t>ideals </a:t>
            </a:r>
          </a:p>
          <a:p>
            <a:pPr lvl="1"/>
            <a:r>
              <a:rPr lang="en-US" dirty="0" smtClean="0"/>
              <a:t>red </a:t>
            </a:r>
            <a:r>
              <a:rPr lang="en-US" dirty="0"/>
              <a:t>brings to mind the blood shed by the nation’s </a:t>
            </a:r>
            <a:r>
              <a:rPr lang="en-US" dirty="0" smtClean="0"/>
              <a:t>heroes</a:t>
            </a:r>
            <a:endParaRPr lang="en-US" dirty="0"/>
          </a:p>
          <a:p>
            <a:endParaRPr lang="en-US" dirty="0"/>
          </a:p>
        </p:txBody>
      </p:sp>
    </p:spTree>
    <p:extLst>
      <p:ext uri="{BB962C8B-B14F-4D97-AF65-F5344CB8AC3E}">
        <p14:creationId xmlns:p14="http://schemas.microsoft.com/office/powerpoint/2010/main" val="2908376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8100" y="1"/>
            <a:ext cx="7073900" cy="914400"/>
          </a:xfrm>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1787" y="1050925"/>
            <a:ext cx="5071493" cy="4471194"/>
          </a:xfrm>
        </p:spPr>
      </p:pic>
      <p:sp>
        <p:nvSpPr>
          <p:cNvPr id="4" name="Content Placeholder 3"/>
          <p:cNvSpPr>
            <a:spLocks noGrp="1"/>
          </p:cNvSpPr>
          <p:nvPr>
            <p:ph sz="half" idx="2"/>
          </p:nvPr>
        </p:nvSpPr>
        <p:spPr>
          <a:xfrm>
            <a:off x="5403280" y="914400"/>
            <a:ext cx="6788720" cy="5943599"/>
          </a:xfrm>
        </p:spPr>
        <p:txBody>
          <a:bodyPr/>
          <a:lstStyle/>
          <a:p>
            <a:r>
              <a:rPr lang="en-US" dirty="0"/>
              <a:t>The flag’s dramatic emblem is based on the legend of how the </a:t>
            </a:r>
            <a:r>
              <a:rPr lang="en-US" dirty="0" err="1"/>
              <a:t>Mexicas</a:t>
            </a:r>
            <a:r>
              <a:rPr lang="en-US" dirty="0"/>
              <a:t> (or Aztecs) traveled from </a:t>
            </a:r>
            <a:r>
              <a:rPr lang="en-US" dirty="0" err="1"/>
              <a:t>Aztlán</a:t>
            </a:r>
            <a:r>
              <a:rPr lang="en-US" dirty="0"/>
              <a:t> to find the place where they could establish their empire. The </a:t>
            </a:r>
            <a:r>
              <a:rPr lang="en-US" dirty="0" smtClean="0"/>
              <a:t>god, Huitzilopochtli, </a:t>
            </a:r>
            <a:r>
              <a:rPr lang="en-US" dirty="0"/>
              <a:t>advised them that a sign—an eagle devouring a serpent atop a </a:t>
            </a:r>
            <a:r>
              <a:rPr lang="en-US" dirty="0" err="1"/>
              <a:t>Nopal</a:t>
            </a:r>
            <a:r>
              <a:rPr lang="en-US" dirty="0"/>
              <a:t> cactus—would appear to them at the exact spot where they should begin construction. On a small island in the middle of a lake, the </a:t>
            </a:r>
            <a:r>
              <a:rPr lang="en-US" dirty="0" err="1"/>
              <a:t>Mexicas</a:t>
            </a:r>
            <a:r>
              <a:rPr lang="en-US" dirty="0"/>
              <a:t> came upon the scene exactly as Huitzilopochtli had described it. They immediately settled there and founded the city of </a:t>
            </a:r>
            <a:r>
              <a:rPr lang="en-US" dirty="0" err="1"/>
              <a:t>Tenochtitlán</a:t>
            </a:r>
            <a:r>
              <a:rPr lang="en-US" dirty="0"/>
              <a:t>, which is now Mexico City, the country’s capital</a:t>
            </a:r>
            <a:r>
              <a:rPr lang="en-US" dirty="0" smtClean="0"/>
              <a:t>.</a:t>
            </a:r>
            <a:endParaRPr lang="en-US" dirty="0"/>
          </a:p>
        </p:txBody>
      </p:sp>
    </p:spTree>
    <p:extLst>
      <p:ext uri="{BB962C8B-B14F-4D97-AF65-F5344CB8AC3E}">
        <p14:creationId xmlns:p14="http://schemas.microsoft.com/office/powerpoint/2010/main" val="2662630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6718300" cy="6858000"/>
          </a:xfrm>
        </p:spPr>
      </p:pic>
      <p:sp>
        <p:nvSpPr>
          <p:cNvPr id="4" name="Content Placeholder 3"/>
          <p:cNvSpPr>
            <a:spLocks noGrp="1"/>
          </p:cNvSpPr>
          <p:nvPr>
            <p:ph sz="half" idx="2"/>
          </p:nvPr>
        </p:nvSpPr>
        <p:spPr>
          <a:xfrm>
            <a:off x="6718300" y="0"/>
            <a:ext cx="5473700" cy="6858000"/>
          </a:xfrm>
        </p:spPr>
        <p:txBody>
          <a:bodyPr>
            <a:normAutofit fontScale="92500" lnSpcReduction="20000"/>
          </a:bodyPr>
          <a:lstStyle/>
          <a:p>
            <a:r>
              <a:rPr lang="en-US" dirty="0"/>
              <a:t>In his chronicle of the Spanish Conquest, the soldier Bernal </a:t>
            </a:r>
            <a:r>
              <a:rPr lang="en-US" dirty="0" err="1"/>
              <a:t>Díaz</a:t>
            </a:r>
            <a:r>
              <a:rPr lang="en-US" dirty="0"/>
              <a:t> marveled at the invaders' first glimpse of </a:t>
            </a:r>
            <a:r>
              <a:rPr lang="en-US" dirty="0" err="1"/>
              <a:t>Tenochtitlán</a:t>
            </a:r>
            <a:r>
              <a:rPr lang="en-US" dirty="0"/>
              <a:t>, the Aztec capital set on an island in a vast lake. </a:t>
            </a:r>
            <a:endParaRPr lang="en-US" dirty="0" smtClean="0"/>
          </a:p>
          <a:p>
            <a:r>
              <a:rPr lang="en-US" dirty="0" smtClean="0"/>
              <a:t>After </a:t>
            </a:r>
            <a:r>
              <a:rPr lang="en-US" dirty="0"/>
              <a:t>the Spaniards built Mexico City on the ruins of the Aztec city they had destroyed, they conquered the lake waters. </a:t>
            </a:r>
            <a:endParaRPr lang="en-US" dirty="0" smtClean="0"/>
          </a:p>
          <a:p>
            <a:r>
              <a:rPr lang="en-US" dirty="0" smtClean="0"/>
              <a:t>The </a:t>
            </a:r>
            <a:r>
              <a:rPr lang="en-US" dirty="0"/>
              <a:t>Aztecs had kept floodwaters at bay through a network of dikes, levees and canals. The Spaniards ignored all that and just began to drain the water.</a:t>
            </a:r>
          </a:p>
          <a:p>
            <a:r>
              <a:rPr lang="en-US" dirty="0"/>
              <a:t>The result over five centuries is the most drastic reordering of the natural environment that just about any city has carried out. </a:t>
            </a:r>
            <a:endParaRPr lang="en-US" dirty="0" smtClean="0"/>
          </a:p>
          <a:p>
            <a:r>
              <a:rPr lang="en-US" dirty="0" smtClean="0"/>
              <a:t>In </a:t>
            </a:r>
            <a:r>
              <a:rPr lang="en-US" dirty="0"/>
              <a:t>place of the five interconnected lakes that formed the heartland of the Aztec Empire, a megalopolis of 20 million people sits today</a:t>
            </a:r>
            <a:r>
              <a:rPr lang="en-US" dirty="0" smtClean="0"/>
              <a:t>.</a:t>
            </a:r>
            <a:endParaRPr lang="en-US" dirty="0"/>
          </a:p>
        </p:txBody>
      </p:sp>
      <p:sp>
        <p:nvSpPr>
          <p:cNvPr id="6" name="TextBox 5"/>
          <p:cNvSpPr txBox="1"/>
          <p:nvPr/>
        </p:nvSpPr>
        <p:spPr>
          <a:xfrm>
            <a:off x="2889250" y="3568700"/>
            <a:ext cx="996950" cy="369332"/>
          </a:xfrm>
          <a:prstGeom prst="rect">
            <a:avLst/>
          </a:prstGeom>
          <a:noFill/>
          <a:ln w="76200">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1423886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Historia</a:t>
            </a:r>
            <a:r>
              <a:rPr lang="en-US" dirty="0" smtClean="0"/>
              <a:t> </a:t>
            </a:r>
            <a:r>
              <a:rPr lang="en-US" dirty="0" err="1" smtClean="0"/>
              <a:t>en</a:t>
            </a:r>
            <a:r>
              <a:rPr lang="en-US" dirty="0" smtClean="0"/>
              <a:t> 3 </a:t>
            </a:r>
            <a:r>
              <a:rPr lang="en-US" dirty="0" err="1" smtClean="0"/>
              <a:t>minutos</a:t>
            </a:r>
            <a:r>
              <a:rPr lang="en-US" dirty="0" smtClean="0"/>
              <a:t>…</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www.history.com/topics/mexico/distrito-federal</a:t>
            </a:r>
            <a:r>
              <a:rPr lang="en-US" dirty="0" smtClean="0"/>
              <a:t> </a:t>
            </a:r>
            <a:endParaRPr lang="en-US" dirty="0"/>
          </a:p>
        </p:txBody>
      </p:sp>
    </p:spTree>
    <p:extLst>
      <p:ext uri="{BB962C8B-B14F-4D97-AF65-F5344CB8AC3E}">
        <p14:creationId xmlns:p14="http://schemas.microsoft.com/office/powerpoint/2010/main" val="1365777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3008"/>
            <a:ext cx="6019800" cy="6854992"/>
          </a:xfrm>
        </p:spPr>
      </p:pic>
      <p:sp>
        <p:nvSpPr>
          <p:cNvPr id="5" name="Content Placeholder 2"/>
          <p:cNvSpPr>
            <a:spLocks noGrp="1"/>
          </p:cNvSpPr>
          <p:nvPr>
            <p:ph sz="half" idx="1"/>
          </p:nvPr>
        </p:nvSpPr>
        <p:spPr>
          <a:xfrm>
            <a:off x="0" y="0"/>
            <a:ext cx="6172200" cy="6858000"/>
          </a:xfrm>
        </p:spPr>
        <p:txBody>
          <a:bodyPr>
            <a:noAutofit/>
          </a:bodyPr>
          <a:lstStyle/>
          <a:p>
            <a:pPr marL="0" indent="0">
              <a:buNone/>
            </a:pPr>
            <a:r>
              <a:rPr lang="es-ES" sz="2200" b="1" dirty="0" smtClean="0">
                <a:solidFill>
                  <a:srgbClr val="FF0000"/>
                </a:solidFill>
              </a:rPr>
              <a:t>El Día de Independencia mexicano, 16/9/1821</a:t>
            </a:r>
            <a:endParaRPr lang="en-US" sz="2200" b="1" dirty="0" smtClean="0">
              <a:solidFill>
                <a:srgbClr val="FF0000"/>
              </a:solidFill>
            </a:endParaRPr>
          </a:p>
          <a:p>
            <a:r>
              <a:rPr lang="en-US" sz="2200" dirty="0" smtClean="0"/>
              <a:t>Independence </a:t>
            </a:r>
            <a:r>
              <a:rPr lang="en-US" sz="2200" dirty="0"/>
              <a:t>Day is 16 September </a:t>
            </a:r>
            <a:r>
              <a:rPr lang="en-US" sz="2200" dirty="0" smtClean="0"/>
              <a:t>&amp; </a:t>
            </a:r>
            <a:r>
              <a:rPr lang="en-US" sz="2200" dirty="0"/>
              <a:t>celebrates the start of the struggle for independence in </a:t>
            </a:r>
            <a:r>
              <a:rPr lang="en-US" sz="2200" dirty="0" smtClean="0"/>
              <a:t>1810.</a:t>
            </a:r>
          </a:p>
          <a:p>
            <a:r>
              <a:rPr lang="en-US" sz="2200" dirty="0" smtClean="0"/>
              <a:t>The war for independence began </a:t>
            </a:r>
            <a:r>
              <a:rPr lang="en-US" sz="2200" dirty="0"/>
              <a:t>when the Catholic priest </a:t>
            </a:r>
            <a:r>
              <a:rPr lang="en-US" sz="2200" b="1" dirty="0"/>
              <a:t>Miguel Hidalgo y </a:t>
            </a:r>
            <a:r>
              <a:rPr lang="en-US" sz="2200" b="1" dirty="0" err="1"/>
              <a:t>Castilla</a:t>
            </a:r>
            <a:r>
              <a:rPr lang="en-US" sz="2200" b="1" dirty="0"/>
              <a:t> </a:t>
            </a:r>
            <a:r>
              <a:rPr lang="en-US" sz="2200" dirty="0"/>
              <a:t>rang the church bells in the village of Dolores &amp;</a:t>
            </a:r>
            <a:r>
              <a:rPr lang="en-US" sz="2200" dirty="0" smtClean="0"/>
              <a:t> </a:t>
            </a:r>
            <a:r>
              <a:rPr lang="en-US" sz="2200" dirty="0"/>
              <a:t>called upon the parishioners to drive out the Spanish. </a:t>
            </a:r>
            <a:endParaRPr lang="en-US" sz="2200" dirty="0" smtClean="0"/>
          </a:p>
          <a:p>
            <a:r>
              <a:rPr lang="en-US" sz="2200" dirty="0"/>
              <a:t>The revolutionary act was led by the </a:t>
            </a:r>
            <a:r>
              <a:rPr lang="en-US" sz="2200" b="1" dirty="0"/>
              <a:t>priest Miguel Hidalgo y Costill</a:t>
            </a:r>
            <a:r>
              <a:rPr lang="en-US" sz="2200" dirty="0"/>
              <a:t>a &amp; the </a:t>
            </a:r>
            <a:r>
              <a:rPr lang="en-US" sz="2200" b="1" dirty="0"/>
              <a:t>captains Ignacio Allende</a:t>
            </a:r>
            <a:r>
              <a:rPr lang="en-US" sz="2200" dirty="0"/>
              <a:t> &amp; </a:t>
            </a:r>
            <a:r>
              <a:rPr lang="en-US" sz="2200" b="1" dirty="0"/>
              <a:t>Juan </a:t>
            </a:r>
            <a:r>
              <a:rPr lang="en-US" sz="2200" b="1" dirty="0" err="1"/>
              <a:t>Aldama</a:t>
            </a:r>
            <a:r>
              <a:rPr lang="en-US" sz="2200" dirty="0"/>
              <a:t>.</a:t>
            </a:r>
            <a:endParaRPr lang="en-US" sz="2200" dirty="0" smtClean="0"/>
          </a:p>
          <a:p>
            <a:r>
              <a:rPr lang="en-US" sz="2200" dirty="0" smtClean="0"/>
              <a:t>This </a:t>
            </a:r>
            <a:r>
              <a:rPr lang="en-US" sz="2200" dirty="0"/>
              <a:t>act—the </a:t>
            </a:r>
            <a:r>
              <a:rPr lang="en-US" sz="2200" dirty="0" smtClean="0"/>
              <a:t>so-called </a:t>
            </a:r>
            <a:r>
              <a:rPr lang="en-US" sz="2200" b="1" i="1" dirty="0" err="1" smtClean="0"/>
              <a:t>Grito</a:t>
            </a:r>
            <a:r>
              <a:rPr lang="en-US" sz="2200" b="1" i="1" dirty="0" smtClean="0"/>
              <a:t> </a:t>
            </a:r>
            <a:r>
              <a:rPr lang="en-US" sz="2200" b="1" i="1" dirty="0"/>
              <a:t>de </a:t>
            </a:r>
            <a:r>
              <a:rPr lang="en-US" sz="2200" b="1" i="1" dirty="0" smtClean="0"/>
              <a:t>Dolores (o </a:t>
            </a:r>
            <a:r>
              <a:rPr lang="en-US" sz="2200" b="1" i="1" dirty="0" err="1" smtClean="0"/>
              <a:t>Grito</a:t>
            </a:r>
            <a:r>
              <a:rPr lang="en-US" sz="2200" b="1" i="1" dirty="0" smtClean="0"/>
              <a:t> de </a:t>
            </a:r>
            <a:r>
              <a:rPr lang="en-US" sz="2200" b="1" i="1" dirty="0" err="1" smtClean="0"/>
              <a:t>Independencia</a:t>
            </a:r>
            <a:r>
              <a:rPr lang="en-US" sz="2200" b="1" i="1" dirty="0"/>
              <a:t>)</a:t>
            </a:r>
            <a:r>
              <a:rPr lang="en-US" sz="2200" dirty="0" smtClean="0"/>
              <a:t>—is </a:t>
            </a:r>
            <a:r>
              <a:rPr lang="en-US" sz="2200" dirty="0"/>
              <a:t>repeated ritually on the night of 15 September by the authorities throughout Mexico </a:t>
            </a:r>
            <a:r>
              <a:rPr lang="en-US" sz="2200" dirty="0" smtClean="0"/>
              <a:t>&amp; </a:t>
            </a:r>
            <a:r>
              <a:rPr lang="en-US" sz="2200" dirty="0"/>
              <a:t>by ambassadors abroad. The ritual ends with the vigorous shouting of "</a:t>
            </a:r>
            <a:r>
              <a:rPr lang="en-US" sz="2200" i="1" dirty="0"/>
              <a:t>Viva México</a:t>
            </a:r>
            <a:r>
              <a:rPr lang="en-US" sz="2200" dirty="0"/>
              <a:t>" three times. </a:t>
            </a:r>
            <a:endParaRPr lang="en-US" sz="2200" dirty="0" smtClean="0"/>
          </a:p>
          <a:p>
            <a:r>
              <a:rPr lang="en-US" sz="2200" dirty="0" smtClean="0"/>
              <a:t>On </a:t>
            </a:r>
            <a:r>
              <a:rPr lang="en-US" sz="2200" dirty="0"/>
              <a:t>the morning of 16 September there are military parades organized by the government. </a:t>
            </a:r>
            <a:endParaRPr lang="en-US" sz="2200" dirty="0" smtClean="0"/>
          </a:p>
          <a:p>
            <a:r>
              <a:rPr lang="en-US" sz="2200" dirty="0" smtClean="0"/>
              <a:t>Independence </a:t>
            </a:r>
            <a:r>
              <a:rPr lang="en-US" sz="2200" dirty="0"/>
              <a:t>Day is the most important civic ritual and enjoys broad popular participation. </a:t>
            </a:r>
            <a:endParaRPr lang="en-US" sz="2200" dirty="0" smtClean="0"/>
          </a:p>
          <a:p>
            <a:r>
              <a:rPr lang="en-US" sz="2200" dirty="0" smtClean="0"/>
              <a:t>During </a:t>
            </a:r>
            <a:r>
              <a:rPr lang="en-US" sz="2200" dirty="0"/>
              <a:t>the whole month of September houses, offices, and public buildings are decorated with the colors </a:t>
            </a:r>
            <a:r>
              <a:rPr lang="en-US" sz="2200" dirty="0" smtClean="0"/>
              <a:t>of the </a:t>
            </a:r>
            <a:r>
              <a:rPr lang="en-US" sz="2200" dirty="0"/>
              <a:t>Mexican flag</a:t>
            </a:r>
            <a:r>
              <a:rPr lang="en-US" sz="2200" dirty="0" smtClean="0"/>
              <a:t>. </a:t>
            </a:r>
          </a:p>
        </p:txBody>
      </p:sp>
    </p:spTree>
    <p:extLst>
      <p:ext uri="{BB962C8B-B14F-4D97-AF65-F5344CB8AC3E}">
        <p14:creationId xmlns:p14="http://schemas.microsoft.com/office/powerpoint/2010/main" val="3850944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0" y="0"/>
            <a:ext cx="10515600" cy="695459"/>
          </a:xfrm>
        </p:spPr>
        <p:txBody>
          <a:bodyPr/>
          <a:lstStyle/>
          <a:p>
            <a:r>
              <a:rPr lang="en-US" dirty="0" smtClean="0">
                <a:solidFill>
                  <a:srgbClr val="FFC000"/>
                </a:solidFill>
              </a:rPr>
              <a:t>El </a:t>
            </a:r>
            <a:r>
              <a:rPr lang="en-US" dirty="0" err="1" smtClean="0">
                <a:solidFill>
                  <a:srgbClr val="FFC000"/>
                </a:solidFill>
              </a:rPr>
              <a:t>Grito</a:t>
            </a:r>
            <a:r>
              <a:rPr lang="en-US" dirty="0" smtClean="0">
                <a:solidFill>
                  <a:srgbClr val="FFC000"/>
                </a:solidFill>
              </a:rPr>
              <a:t> de Dolores</a:t>
            </a:r>
            <a:endParaRPr lang="en-US" dirty="0">
              <a:solidFill>
                <a:srgbClr val="FFC000"/>
              </a:solidFill>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59597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876300"/>
          </a:xfrm>
        </p:spPr>
        <p:txBody>
          <a:bodyPr/>
          <a:lstStyle/>
          <a:p>
            <a:r>
              <a:rPr lang="en-US" dirty="0" smtClean="0"/>
              <a:t>El </a:t>
            </a:r>
            <a:r>
              <a:rPr lang="en-US" dirty="0" err="1" smtClean="0"/>
              <a:t>Grito</a:t>
            </a:r>
            <a:r>
              <a:rPr lang="en-US" dirty="0" smtClean="0"/>
              <a:t> de Dolores (El </a:t>
            </a:r>
            <a:r>
              <a:rPr lang="en-US" dirty="0" err="1" smtClean="0"/>
              <a:t>Grito</a:t>
            </a:r>
            <a:r>
              <a:rPr lang="en-US" dirty="0" smtClean="0"/>
              <a:t> de </a:t>
            </a:r>
            <a:r>
              <a:rPr lang="en-US" dirty="0" err="1" smtClean="0"/>
              <a:t>Independencia</a:t>
            </a:r>
            <a:r>
              <a:rPr lang="en-US" dirty="0" smtClean="0"/>
              <a:t>)</a:t>
            </a:r>
            <a:endParaRPr lang="en-US" dirty="0"/>
          </a:p>
        </p:txBody>
      </p:sp>
      <p:sp>
        <p:nvSpPr>
          <p:cNvPr id="5" name="Content Placeholder 4"/>
          <p:cNvSpPr>
            <a:spLocks noGrp="1"/>
          </p:cNvSpPr>
          <p:nvPr>
            <p:ph sz="half" idx="1"/>
          </p:nvPr>
        </p:nvSpPr>
        <p:spPr>
          <a:xfrm>
            <a:off x="0" y="708024"/>
            <a:ext cx="4916311" cy="6149975"/>
          </a:xfrm>
        </p:spPr>
        <p:txBody>
          <a:bodyPr>
            <a:noAutofit/>
          </a:bodyPr>
          <a:lstStyle/>
          <a:p>
            <a:pPr marL="0" indent="0">
              <a:lnSpc>
                <a:spcPct val="100000"/>
              </a:lnSpc>
              <a:spcBef>
                <a:spcPts val="0"/>
              </a:spcBef>
              <a:buNone/>
            </a:pPr>
            <a:r>
              <a:rPr lang="en-US" sz="2200" i="1" dirty="0" smtClean="0"/>
              <a:t>¡</a:t>
            </a:r>
            <a:r>
              <a:rPr lang="en-US" sz="2200" i="1" dirty="0" err="1"/>
              <a:t>Mexicanos</a:t>
            </a:r>
            <a:r>
              <a:rPr lang="en-US" sz="2200" i="1" dirty="0"/>
              <a:t>! (AY</a:t>
            </a:r>
            <a:r>
              <a:rPr lang="en-US" sz="2200" i="1" dirty="0" smtClean="0"/>
              <a:t>)</a:t>
            </a:r>
          </a:p>
          <a:p>
            <a:pPr marL="0" indent="0">
              <a:lnSpc>
                <a:spcPct val="100000"/>
              </a:lnSpc>
              <a:spcBef>
                <a:spcPts val="0"/>
              </a:spcBef>
              <a:buNone/>
            </a:pPr>
            <a:r>
              <a:rPr lang="en-US" sz="2200" i="1" dirty="0"/>
              <a:t>¡</a:t>
            </a:r>
            <a:r>
              <a:rPr lang="en-US" sz="2200" i="1" dirty="0" smtClean="0"/>
              <a:t>Viva!</a:t>
            </a:r>
            <a:endParaRPr lang="en-US" sz="2200" i="1" dirty="0"/>
          </a:p>
          <a:p>
            <a:pPr marL="0" indent="0">
              <a:lnSpc>
                <a:spcPct val="100000"/>
              </a:lnSpc>
              <a:spcBef>
                <a:spcPts val="0"/>
              </a:spcBef>
              <a:buNone/>
            </a:pPr>
            <a:r>
              <a:rPr lang="en-US" sz="2200" i="1" dirty="0"/>
              <a:t>¡</a:t>
            </a:r>
            <a:r>
              <a:rPr lang="en-US" sz="2200" i="1" dirty="0" err="1"/>
              <a:t>Vivan</a:t>
            </a:r>
            <a:r>
              <a:rPr lang="en-US" sz="2200" i="1" dirty="0"/>
              <a:t> </a:t>
            </a:r>
            <a:r>
              <a:rPr lang="en-US" sz="2200" i="1" dirty="0" err="1"/>
              <a:t>los</a:t>
            </a:r>
            <a:r>
              <a:rPr lang="en-US" sz="2200" i="1" dirty="0"/>
              <a:t> </a:t>
            </a:r>
            <a:r>
              <a:rPr lang="en-US" sz="2200" i="1" dirty="0" err="1"/>
              <a:t>héroes</a:t>
            </a:r>
            <a:r>
              <a:rPr lang="en-US" sz="2200" i="1" dirty="0"/>
              <a:t> que </a:t>
            </a:r>
            <a:r>
              <a:rPr lang="en-US" sz="2200" i="1" dirty="0" err="1"/>
              <a:t>nos</a:t>
            </a:r>
            <a:r>
              <a:rPr lang="en-US" sz="2200" i="1" dirty="0"/>
              <a:t> </a:t>
            </a:r>
            <a:r>
              <a:rPr lang="en-US" sz="2200" i="1" dirty="0" err="1"/>
              <a:t>dieron</a:t>
            </a:r>
            <a:r>
              <a:rPr lang="en-US" sz="2200" i="1" dirty="0"/>
              <a:t> patria!</a:t>
            </a:r>
          </a:p>
          <a:p>
            <a:pPr marL="0" indent="0">
              <a:lnSpc>
                <a:spcPct val="100000"/>
              </a:lnSpc>
              <a:spcBef>
                <a:spcPts val="0"/>
              </a:spcBef>
              <a:buNone/>
            </a:pPr>
            <a:r>
              <a:rPr lang="en-US" sz="2200" i="1" dirty="0"/>
              <a:t>¡</a:t>
            </a:r>
            <a:r>
              <a:rPr lang="en-US" sz="2200" i="1" dirty="0" smtClean="0"/>
              <a:t>Viva!</a:t>
            </a:r>
          </a:p>
          <a:p>
            <a:pPr marL="0" indent="0">
              <a:lnSpc>
                <a:spcPct val="100000"/>
              </a:lnSpc>
              <a:spcBef>
                <a:spcPts val="0"/>
              </a:spcBef>
              <a:buNone/>
            </a:pPr>
            <a:r>
              <a:rPr lang="en-US" sz="2200" i="1" dirty="0" smtClean="0"/>
              <a:t>¡</a:t>
            </a:r>
            <a:r>
              <a:rPr lang="en-US" sz="2200" i="1" dirty="0"/>
              <a:t>Viva Hidalgo!</a:t>
            </a:r>
          </a:p>
          <a:p>
            <a:pPr marL="0" indent="0">
              <a:lnSpc>
                <a:spcPct val="100000"/>
              </a:lnSpc>
              <a:spcBef>
                <a:spcPts val="0"/>
              </a:spcBef>
              <a:buNone/>
            </a:pPr>
            <a:r>
              <a:rPr lang="en-US" sz="2200" i="1" dirty="0"/>
              <a:t>¡</a:t>
            </a:r>
            <a:r>
              <a:rPr lang="en-US" sz="2200" i="1" dirty="0" smtClean="0"/>
              <a:t>Viva!</a:t>
            </a:r>
          </a:p>
          <a:p>
            <a:pPr marL="0" indent="0">
              <a:lnSpc>
                <a:spcPct val="100000"/>
              </a:lnSpc>
              <a:spcBef>
                <a:spcPts val="0"/>
              </a:spcBef>
              <a:buNone/>
            </a:pPr>
            <a:r>
              <a:rPr lang="en-US" sz="2200" i="1" dirty="0" smtClean="0"/>
              <a:t>¡Viva </a:t>
            </a:r>
            <a:r>
              <a:rPr lang="en-US" sz="2200" i="1" dirty="0"/>
              <a:t>Morelos!</a:t>
            </a:r>
          </a:p>
          <a:p>
            <a:pPr marL="0" indent="0">
              <a:lnSpc>
                <a:spcPct val="100000"/>
              </a:lnSpc>
              <a:spcBef>
                <a:spcPts val="0"/>
              </a:spcBef>
              <a:buNone/>
            </a:pPr>
            <a:r>
              <a:rPr lang="en-US" sz="2200" i="1" dirty="0"/>
              <a:t>¡</a:t>
            </a:r>
            <a:r>
              <a:rPr lang="en-US" sz="2200" i="1" dirty="0" smtClean="0"/>
              <a:t>Viva!</a:t>
            </a:r>
          </a:p>
          <a:p>
            <a:pPr marL="0" indent="0">
              <a:lnSpc>
                <a:spcPct val="100000"/>
              </a:lnSpc>
              <a:spcBef>
                <a:spcPts val="0"/>
              </a:spcBef>
              <a:buNone/>
            </a:pPr>
            <a:r>
              <a:rPr lang="en-US" sz="2200" i="1" dirty="0" smtClean="0"/>
              <a:t>¡</a:t>
            </a:r>
            <a:r>
              <a:rPr lang="en-US" sz="2200" i="1" dirty="0"/>
              <a:t>Viva </a:t>
            </a:r>
            <a:r>
              <a:rPr lang="en-US" sz="2200" i="1" dirty="0" smtClean="0"/>
              <a:t>Josefa </a:t>
            </a:r>
            <a:r>
              <a:rPr lang="en-US" sz="2200" i="1" dirty="0"/>
              <a:t>Ortiz de </a:t>
            </a:r>
            <a:r>
              <a:rPr lang="en-US" sz="2200" i="1" dirty="0" err="1"/>
              <a:t>Domínguez</a:t>
            </a:r>
            <a:r>
              <a:rPr lang="en-US" sz="2200" i="1" dirty="0"/>
              <a:t>!</a:t>
            </a:r>
          </a:p>
          <a:p>
            <a:pPr marL="0" indent="0">
              <a:lnSpc>
                <a:spcPct val="100000"/>
              </a:lnSpc>
              <a:spcBef>
                <a:spcPts val="0"/>
              </a:spcBef>
              <a:buNone/>
            </a:pPr>
            <a:r>
              <a:rPr lang="en-US" sz="2200" i="1" dirty="0"/>
              <a:t>¡</a:t>
            </a:r>
            <a:r>
              <a:rPr lang="en-US" sz="2200" i="1" dirty="0" smtClean="0"/>
              <a:t>Viva!</a:t>
            </a:r>
          </a:p>
          <a:p>
            <a:pPr marL="0" indent="0">
              <a:lnSpc>
                <a:spcPct val="100000"/>
              </a:lnSpc>
              <a:spcBef>
                <a:spcPts val="0"/>
              </a:spcBef>
              <a:buNone/>
            </a:pPr>
            <a:r>
              <a:rPr lang="en-US" sz="2200" i="1" dirty="0" smtClean="0"/>
              <a:t>¡Viva </a:t>
            </a:r>
            <a:r>
              <a:rPr lang="en-US" sz="2200" i="1" dirty="0"/>
              <a:t>Allende</a:t>
            </a:r>
            <a:r>
              <a:rPr lang="en-US" sz="2200" i="1" dirty="0" smtClean="0"/>
              <a:t>!</a:t>
            </a:r>
          </a:p>
          <a:p>
            <a:pPr marL="0" indent="0">
              <a:lnSpc>
                <a:spcPct val="100000"/>
              </a:lnSpc>
              <a:spcBef>
                <a:spcPts val="0"/>
              </a:spcBef>
              <a:buNone/>
            </a:pPr>
            <a:r>
              <a:rPr lang="en-US" sz="2200" i="1" dirty="0"/>
              <a:t>¡Viva!</a:t>
            </a:r>
          </a:p>
          <a:p>
            <a:pPr marL="0" indent="0">
              <a:lnSpc>
                <a:spcPct val="100000"/>
              </a:lnSpc>
              <a:spcBef>
                <a:spcPts val="0"/>
              </a:spcBef>
              <a:buNone/>
            </a:pPr>
            <a:r>
              <a:rPr lang="en-US" sz="2200" i="1" dirty="0" smtClean="0"/>
              <a:t>¡</a:t>
            </a:r>
            <a:r>
              <a:rPr lang="en-US" sz="2200" i="1" dirty="0" err="1"/>
              <a:t>Vivan</a:t>
            </a:r>
            <a:r>
              <a:rPr lang="en-US" sz="2200" i="1" dirty="0"/>
              <a:t> </a:t>
            </a:r>
            <a:r>
              <a:rPr lang="en-US" sz="2200" i="1" dirty="0" err="1"/>
              <a:t>Aldama</a:t>
            </a:r>
            <a:r>
              <a:rPr lang="en-US" sz="2200" i="1" dirty="0"/>
              <a:t> y Matamoros</a:t>
            </a:r>
            <a:r>
              <a:rPr lang="en-US" sz="2200" i="1" dirty="0" smtClean="0"/>
              <a:t>!</a:t>
            </a:r>
          </a:p>
          <a:p>
            <a:pPr marL="0" indent="0">
              <a:lnSpc>
                <a:spcPct val="100000"/>
              </a:lnSpc>
              <a:spcBef>
                <a:spcPts val="0"/>
              </a:spcBef>
              <a:buNone/>
            </a:pPr>
            <a:r>
              <a:rPr lang="en-US" sz="2200" i="1" dirty="0"/>
              <a:t>¡Viva</a:t>
            </a:r>
            <a:r>
              <a:rPr lang="en-US" sz="2200" i="1" dirty="0" smtClean="0"/>
              <a:t>!</a:t>
            </a:r>
            <a:endParaRPr lang="en-US" sz="2200" i="1" dirty="0"/>
          </a:p>
          <a:p>
            <a:pPr marL="0" indent="0">
              <a:lnSpc>
                <a:spcPct val="100000"/>
              </a:lnSpc>
              <a:spcBef>
                <a:spcPts val="0"/>
              </a:spcBef>
              <a:buNone/>
            </a:pPr>
            <a:r>
              <a:rPr lang="en-US" sz="2200" i="1" dirty="0"/>
              <a:t>¡Viva la </a:t>
            </a:r>
            <a:r>
              <a:rPr lang="en-US" sz="2200" i="1" dirty="0" err="1"/>
              <a:t>independencia</a:t>
            </a:r>
            <a:r>
              <a:rPr lang="en-US" sz="2200" i="1" dirty="0"/>
              <a:t> </a:t>
            </a:r>
            <a:r>
              <a:rPr lang="en-US" sz="2200" i="1" dirty="0" err="1"/>
              <a:t>nacional</a:t>
            </a:r>
            <a:r>
              <a:rPr lang="en-US" sz="2200" i="1" dirty="0"/>
              <a:t>!</a:t>
            </a:r>
          </a:p>
          <a:p>
            <a:pPr marL="0" indent="0">
              <a:lnSpc>
                <a:spcPct val="100000"/>
              </a:lnSpc>
              <a:spcBef>
                <a:spcPts val="0"/>
              </a:spcBef>
              <a:buNone/>
            </a:pPr>
            <a:r>
              <a:rPr lang="en-US" sz="2200" i="1" dirty="0"/>
              <a:t>(AY)¡Viva México!  </a:t>
            </a:r>
          </a:p>
          <a:p>
            <a:pPr marL="0" indent="0">
              <a:lnSpc>
                <a:spcPct val="100000"/>
              </a:lnSpc>
              <a:spcBef>
                <a:spcPts val="0"/>
              </a:spcBef>
              <a:buNone/>
            </a:pPr>
            <a:r>
              <a:rPr lang="en-US" sz="2200" i="1" dirty="0"/>
              <a:t>(AY)¡Viva México!  </a:t>
            </a:r>
          </a:p>
          <a:p>
            <a:pPr marL="0" indent="0">
              <a:lnSpc>
                <a:spcPct val="100000"/>
              </a:lnSpc>
              <a:spcBef>
                <a:spcPts val="0"/>
              </a:spcBef>
              <a:buNone/>
            </a:pPr>
            <a:r>
              <a:rPr lang="en-US" sz="2200" i="1" dirty="0"/>
              <a:t>(AY)¡Viva México</a:t>
            </a:r>
            <a:r>
              <a:rPr lang="en-US" sz="2200" i="1" dirty="0" smtClean="0"/>
              <a:t>!</a:t>
            </a:r>
            <a:endParaRPr lang="en-US" sz="2200" dirty="0"/>
          </a:p>
        </p:txBody>
      </p:sp>
      <p:pic>
        <p:nvPicPr>
          <p:cNvPr id="7" name="SIcF_ziSlWU"/>
          <p:cNvPicPr>
            <a:picLocks noGrp="1" noRot="1" noChangeAspect="1"/>
          </p:cNvPicPr>
          <p:nvPr>
            <p:ph sz="half" idx="2"/>
            <a:videoFile r:link="rId1"/>
          </p:nvPr>
        </p:nvPicPr>
        <p:blipFill>
          <a:blip r:embed="rId4"/>
          <a:stretch>
            <a:fillRect/>
          </a:stretch>
        </p:blipFill>
        <p:spPr>
          <a:xfrm>
            <a:off x="4916311" y="708025"/>
            <a:ext cx="7275689" cy="6149975"/>
          </a:xfrm>
          <a:prstGeom prst="rect">
            <a:avLst/>
          </a:prstGeom>
        </p:spPr>
      </p:pic>
    </p:spTree>
    <p:extLst>
      <p:ext uri="{BB962C8B-B14F-4D97-AF65-F5344CB8AC3E}">
        <p14:creationId xmlns:p14="http://schemas.microsoft.com/office/powerpoint/2010/main" val="3395346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82629" y="0"/>
            <a:ext cx="6986771" cy="6858000"/>
          </a:xfr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265131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4841"/>
          </a:xfrm>
          <a:prstGeom prst="rect">
            <a:avLst/>
          </a:prstGeom>
        </p:spPr>
      </p:pic>
      <p:sp>
        <p:nvSpPr>
          <p:cNvPr id="5" name="TextBox 4"/>
          <p:cNvSpPr txBox="1"/>
          <p:nvPr/>
        </p:nvSpPr>
        <p:spPr>
          <a:xfrm>
            <a:off x="0" y="0"/>
            <a:ext cx="12192000" cy="2146742"/>
          </a:xfrm>
          <a:prstGeom prst="rect">
            <a:avLst/>
          </a:prstGeom>
          <a:noFill/>
        </p:spPr>
        <p:txBody>
          <a:bodyPr wrap="square" rtlCol="0">
            <a:spAutoFit/>
          </a:bodyPr>
          <a:lstStyle/>
          <a:p>
            <a:pPr algn="ctr"/>
            <a:r>
              <a:rPr lang="en-US" sz="4450" b="1" dirty="0">
                <a:solidFill>
                  <a:srgbClr val="020406"/>
                </a:solidFill>
              </a:rPr>
              <a:t>Mexico City is </a:t>
            </a:r>
            <a:r>
              <a:rPr lang="en-US" sz="4450" b="1" dirty="0" smtClean="0">
                <a:solidFill>
                  <a:srgbClr val="020406"/>
                </a:solidFill>
              </a:rPr>
              <a:t>the </a:t>
            </a:r>
            <a:r>
              <a:rPr lang="en-US" sz="4450" b="1" dirty="0">
                <a:solidFill>
                  <a:srgbClr val="020406"/>
                </a:solidFill>
              </a:rPr>
              <a:t>capital of </a:t>
            </a:r>
            <a:r>
              <a:rPr lang="en-US" sz="4450" b="1" dirty="0" smtClean="0">
                <a:solidFill>
                  <a:srgbClr val="020406"/>
                </a:solidFill>
              </a:rPr>
              <a:t>Mexico. It </a:t>
            </a:r>
            <a:r>
              <a:rPr lang="en-US" sz="4450" b="1" dirty="0">
                <a:solidFill>
                  <a:srgbClr val="020406"/>
                </a:solidFill>
              </a:rPr>
              <a:t>is one of </a:t>
            </a:r>
            <a:r>
              <a:rPr lang="en-US" sz="4450" b="1" dirty="0" smtClean="0">
                <a:solidFill>
                  <a:srgbClr val="020406"/>
                </a:solidFill>
              </a:rPr>
              <a:t>the largest</a:t>
            </a:r>
            <a:r>
              <a:rPr lang="en-US" sz="4450" b="1" dirty="0">
                <a:solidFill>
                  <a:srgbClr val="020406"/>
                </a:solidFill>
              </a:rPr>
              <a:t>, most </a:t>
            </a:r>
            <a:r>
              <a:rPr lang="en-US" sz="4450" b="1" dirty="0" smtClean="0">
                <a:solidFill>
                  <a:srgbClr val="020406"/>
                </a:solidFill>
              </a:rPr>
              <a:t>populous </a:t>
            </a:r>
            <a:r>
              <a:rPr lang="en-US" sz="4450" b="1" dirty="0">
                <a:solidFill>
                  <a:srgbClr val="020406"/>
                </a:solidFill>
              </a:rPr>
              <a:t>cities in the </a:t>
            </a:r>
            <a:r>
              <a:rPr lang="en-US" sz="4450" b="1" dirty="0" smtClean="0">
                <a:solidFill>
                  <a:srgbClr val="020406"/>
                </a:solidFill>
              </a:rPr>
              <a:t>world boasting a current population of 8,851,000 people.</a:t>
            </a:r>
            <a:endParaRPr lang="en-US" sz="4450" b="1" dirty="0">
              <a:solidFill>
                <a:srgbClr val="020406"/>
              </a:solidFill>
            </a:endParaRPr>
          </a:p>
        </p:txBody>
      </p:sp>
    </p:spTree>
    <p:extLst>
      <p:ext uri="{BB962C8B-B14F-4D97-AF65-F5344CB8AC3E}">
        <p14:creationId xmlns:p14="http://schemas.microsoft.com/office/powerpoint/2010/main" val="4049337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75"/>
            <a:ext cx="12192000" cy="793974"/>
          </a:xfrm>
        </p:spPr>
        <p:txBody>
          <a:bodyPr>
            <a:normAutofit fontScale="90000"/>
          </a:bodyPr>
          <a:lstStyle/>
          <a:p>
            <a:r>
              <a:rPr lang="en-US" sz="4100" b="1" dirty="0" err="1" smtClean="0"/>
              <a:t>Baile</a:t>
            </a:r>
            <a:r>
              <a:rPr lang="en-US" sz="4100" b="1" dirty="0" smtClean="0"/>
              <a:t> </a:t>
            </a:r>
            <a:r>
              <a:rPr lang="en-US" sz="4100" b="1" dirty="0" err="1" smtClean="0"/>
              <a:t>nacional</a:t>
            </a:r>
            <a:r>
              <a:rPr lang="en-US" sz="4100" b="1" dirty="0" smtClean="0"/>
              <a:t> de México: El </a:t>
            </a:r>
            <a:r>
              <a:rPr lang="en-US" sz="4100" b="1" dirty="0" err="1" smtClean="0"/>
              <a:t>Jarabe</a:t>
            </a:r>
            <a:r>
              <a:rPr lang="en-US" sz="4100" b="1" dirty="0" smtClean="0"/>
              <a:t> </a:t>
            </a:r>
            <a:r>
              <a:rPr lang="en-US" sz="4100" b="1" dirty="0" err="1" smtClean="0"/>
              <a:t>Tapatio</a:t>
            </a:r>
            <a:r>
              <a:rPr lang="en-US" sz="4100" dirty="0" smtClean="0"/>
              <a:t/>
            </a:r>
            <a:br>
              <a:rPr lang="en-US" sz="4100" dirty="0" smtClean="0"/>
            </a:br>
            <a:r>
              <a:rPr lang="en-US" sz="2000" dirty="0" smtClean="0">
                <a:hlinkClick r:id="rId2"/>
              </a:rPr>
              <a:t>http://folkloricomusicdance.blogspot.com/2006/07/more-famous-dances-of-jalisco-la-negra.html</a:t>
            </a:r>
            <a:r>
              <a:rPr lang="en-US" sz="2000" dirty="0" smtClean="0"/>
              <a:t> </a:t>
            </a:r>
            <a:r>
              <a:rPr lang="en-US" sz="4100" dirty="0" smtClean="0"/>
              <a:t/>
            </a:r>
            <a:br>
              <a:rPr lang="en-US" sz="4100" dirty="0" smtClean="0"/>
            </a:br>
            <a:r>
              <a:rPr lang="en-US" sz="2000" dirty="0" smtClean="0"/>
              <a:t> </a:t>
            </a:r>
            <a:endParaRPr lang="en-US" sz="2000" dirty="0"/>
          </a:p>
        </p:txBody>
      </p:sp>
      <p:sp>
        <p:nvSpPr>
          <p:cNvPr id="3" name="Content Placeholder 2"/>
          <p:cNvSpPr>
            <a:spLocks noGrp="1"/>
          </p:cNvSpPr>
          <p:nvPr>
            <p:ph idx="1"/>
          </p:nvPr>
        </p:nvSpPr>
        <p:spPr>
          <a:xfrm>
            <a:off x="0" y="730920"/>
            <a:ext cx="12192000" cy="6127079"/>
          </a:xfrm>
        </p:spPr>
        <p:txBody>
          <a:bodyPr>
            <a:normAutofit fontScale="92500" lnSpcReduction="10000"/>
          </a:bodyPr>
          <a:lstStyle/>
          <a:p>
            <a:r>
              <a:rPr lang="en-US" dirty="0" smtClean="0">
                <a:latin typeface="+mj-lt"/>
              </a:rPr>
              <a:t>The </a:t>
            </a:r>
            <a:r>
              <a:rPr lang="en-US" dirty="0" err="1" smtClean="0">
                <a:latin typeface="+mj-lt"/>
              </a:rPr>
              <a:t>Charro</a:t>
            </a:r>
            <a:r>
              <a:rPr lang="en-US" dirty="0" smtClean="0">
                <a:latin typeface="+mj-lt"/>
              </a:rPr>
              <a:t> (cowboy) would become bolder &amp; try to flirt with the young lady as they danced, since this may be the only time he would approach her in a casual </a:t>
            </a:r>
            <a:r>
              <a:rPr lang="en-US" dirty="0">
                <a:latin typeface="+mj-lt"/>
              </a:rPr>
              <a:t>&amp;</a:t>
            </a:r>
            <a:r>
              <a:rPr lang="en-US" dirty="0" smtClean="0">
                <a:latin typeface="+mj-lt"/>
              </a:rPr>
              <a:t> close manner. The young lady would have fun in being coquettish </a:t>
            </a:r>
            <a:r>
              <a:rPr lang="en-US" dirty="0">
                <a:latin typeface="+mj-lt"/>
              </a:rPr>
              <a:t>&amp;</a:t>
            </a:r>
            <a:r>
              <a:rPr lang="en-US" dirty="0" smtClean="0">
                <a:latin typeface="+mj-lt"/>
              </a:rPr>
              <a:t> flirt back with him, smiling and enticing him as they danced (</a:t>
            </a:r>
            <a:r>
              <a:rPr lang="en-US" dirty="0" err="1" smtClean="0">
                <a:latin typeface="+mj-lt"/>
              </a:rPr>
              <a:t>coquetona</a:t>
            </a:r>
            <a:r>
              <a:rPr lang="en-US" dirty="0" smtClean="0">
                <a:latin typeface="+mj-lt"/>
              </a:rPr>
              <a:t>). As they would pass each other in the choreography of the dance, the man would attempt to get as close to her as possible, trying to sneak a smile -- and in some cases, even a small kiss -- from her in passing, as they would flirt with each other (much to the chagrin of the chaperone).</a:t>
            </a:r>
          </a:p>
          <a:p>
            <a:r>
              <a:rPr lang="en-US" dirty="0" smtClean="0">
                <a:latin typeface="+mj-lt"/>
              </a:rPr>
              <a:t>In the customary dance the </a:t>
            </a:r>
            <a:r>
              <a:rPr lang="en-US" dirty="0" err="1" smtClean="0">
                <a:latin typeface="+mj-lt"/>
              </a:rPr>
              <a:t>jarabe</a:t>
            </a:r>
            <a:r>
              <a:rPr lang="en-US" dirty="0" smtClean="0">
                <a:latin typeface="+mj-lt"/>
              </a:rPr>
              <a:t> </a:t>
            </a:r>
            <a:r>
              <a:rPr lang="en-US" dirty="0" err="1" smtClean="0">
                <a:latin typeface="+mj-lt"/>
              </a:rPr>
              <a:t>tapatio</a:t>
            </a:r>
            <a:r>
              <a:rPr lang="en-US" dirty="0" smtClean="0">
                <a:latin typeface="+mj-lt"/>
              </a:rPr>
              <a:t> (otherwise known in the USA and the rest of the world as the "Mexican Hat Dance"), the </a:t>
            </a:r>
            <a:r>
              <a:rPr lang="en-US" dirty="0" err="1" smtClean="0">
                <a:latin typeface="+mj-lt"/>
              </a:rPr>
              <a:t>Charro</a:t>
            </a:r>
            <a:r>
              <a:rPr lang="en-US" dirty="0" smtClean="0">
                <a:latin typeface="+mj-lt"/>
              </a:rPr>
              <a:t> would toss down his hat on the ground, </a:t>
            </a:r>
            <a:r>
              <a:rPr lang="en-US" dirty="0">
                <a:latin typeface="+mj-lt"/>
              </a:rPr>
              <a:t>&amp;</a:t>
            </a:r>
            <a:r>
              <a:rPr lang="en-US" dirty="0" smtClean="0">
                <a:latin typeface="+mj-lt"/>
              </a:rPr>
              <a:t> the couple would dance around it, with the </a:t>
            </a:r>
            <a:r>
              <a:rPr lang="en-US" dirty="0" err="1" smtClean="0">
                <a:latin typeface="+mj-lt"/>
              </a:rPr>
              <a:t>Charro</a:t>
            </a:r>
            <a:r>
              <a:rPr lang="en-US" dirty="0" smtClean="0">
                <a:latin typeface="+mj-lt"/>
              </a:rPr>
              <a:t> chasing her while doing the steps of the dance -- </a:t>
            </a:r>
            <a:r>
              <a:rPr lang="en-US" b="1" dirty="0" smtClean="0">
                <a:latin typeface="+mj-lt"/>
              </a:rPr>
              <a:t>symbolizing the pursuit of man for woman</a:t>
            </a:r>
            <a:r>
              <a:rPr lang="en-US" dirty="0" smtClean="0">
                <a:latin typeface="+mj-lt"/>
              </a:rPr>
              <a:t>. At the close of the dance, the lady would pick up the hat and lift it over her head -- a symbol of </a:t>
            </a:r>
            <a:r>
              <a:rPr lang="en-US" b="1" dirty="0" smtClean="0">
                <a:latin typeface="+mj-lt"/>
              </a:rPr>
              <a:t>accepting the affection of her suitor</a:t>
            </a:r>
            <a:r>
              <a:rPr lang="en-US" dirty="0" smtClean="0">
                <a:latin typeface="+mj-lt"/>
              </a:rPr>
              <a:t>, from the old </a:t>
            </a:r>
            <a:r>
              <a:rPr lang="en-US" b="1" dirty="0" smtClean="0">
                <a:latin typeface="+mj-lt"/>
              </a:rPr>
              <a:t>tribal dance of the </a:t>
            </a:r>
            <a:r>
              <a:rPr lang="en-US" b="1" dirty="0" err="1" smtClean="0">
                <a:latin typeface="+mj-lt"/>
              </a:rPr>
              <a:t>Huichole</a:t>
            </a:r>
            <a:r>
              <a:rPr lang="en-US" dirty="0" smtClean="0">
                <a:latin typeface="+mj-lt"/>
              </a:rPr>
              <a:t> indigenous tribe, where the dance originated. The final bars of the dance would sound with the </a:t>
            </a:r>
            <a:r>
              <a:rPr lang="en-US" dirty="0" err="1" smtClean="0">
                <a:latin typeface="+mj-lt"/>
              </a:rPr>
              <a:t>diana</a:t>
            </a:r>
            <a:r>
              <a:rPr lang="en-US" dirty="0" smtClean="0">
                <a:latin typeface="+mj-lt"/>
              </a:rPr>
              <a:t> --a military march that </a:t>
            </a:r>
            <a:r>
              <a:rPr lang="en-US" b="1" dirty="0" smtClean="0">
                <a:latin typeface="+mj-lt"/>
              </a:rPr>
              <a:t>signified victory</a:t>
            </a:r>
            <a:r>
              <a:rPr lang="en-US" dirty="0" smtClean="0">
                <a:latin typeface="+mj-lt"/>
              </a:rPr>
              <a:t>. As in all </a:t>
            </a:r>
            <a:r>
              <a:rPr lang="en-US" dirty="0" err="1" smtClean="0">
                <a:latin typeface="+mj-lt"/>
              </a:rPr>
              <a:t>jarabes</a:t>
            </a:r>
            <a:r>
              <a:rPr lang="en-US" dirty="0" smtClean="0">
                <a:latin typeface="+mj-lt"/>
              </a:rPr>
              <a:t> </a:t>
            </a:r>
            <a:r>
              <a:rPr lang="en-US" dirty="0" err="1" smtClean="0">
                <a:latin typeface="+mj-lt"/>
              </a:rPr>
              <a:t>mexicanos</a:t>
            </a:r>
            <a:r>
              <a:rPr lang="en-US" dirty="0" smtClean="0">
                <a:latin typeface="+mj-lt"/>
              </a:rPr>
              <a:t>, the pursuit of man for woman ends in triumph for the couple. As this courtship dance finishes with the </a:t>
            </a:r>
            <a:r>
              <a:rPr lang="en-US" b="1" dirty="0" smtClean="0">
                <a:latin typeface="+mj-lt"/>
              </a:rPr>
              <a:t>symbol of marriage</a:t>
            </a:r>
            <a:r>
              <a:rPr lang="en-US" dirty="0" smtClean="0">
                <a:latin typeface="+mj-lt"/>
              </a:rPr>
              <a:t>, the man kneels in front of his lady and the senorita holds his hat above her head -- the union of man and woman.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422782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7126"/>
          </a:xfrm>
        </p:spPr>
        <p:txBody>
          <a:bodyPr>
            <a:normAutofit fontScale="90000"/>
          </a:bodyPr>
          <a:lstStyle/>
          <a:p>
            <a:r>
              <a:rPr lang="en-US" dirty="0" smtClean="0"/>
              <a:t>El </a:t>
            </a:r>
            <a:r>
              <a:rPr lang="en-US" dirty="0" err="1" smtClean="0"/>
              <a:t>Jarabe</a:t>
            </a:r>
            <a:r>
              <a:rPr lang="en-US" dirty="0" smtClean="0"/>
              <a:t> </a:t>
            </a:r>
            <a:r>
              <a:rPr lang="en-US" dirty="0" err="1" smtClean="0"/>
              <a:t>tapatío</a:t>
            </a:r>
            <a:r>
              <a:rPr lang="en-US" dirty="0" smtClean="0"/>
              <a:t>-- el </a:t>
            </a:r>
            <a:r>
              <a:rPr lang="en-US" dirty="0" err="1" smtClean="0"/>
              <a:t>baile</a:t>
            </a:r>
            <a:r>
              <a:rPr lang="en-US" dirty="0" smtClean="0"/>
              <a:t> </a:t>
            </a:r>
            <a:r>
              <a:rPr lang="en-US" dirty="0" err="1" smtClean="0"/>
              <a:t>nacional</a:t>
            </a:r>
            <a:r>
              <a:rPr lang="en-US" dirty="0" smtClean="0"/>
              <a:t> de </a:t>
            </a:r>
            <a:r>
              <a:rPr lang="en-US" dirty="0" err="1" smtClean="0"/>
              <a:t>mexico</a:t>
            </a:r>
            <a:r>
              <a:rPr lang="en-US" dirty="0" smtClean="0"/>
              <a:t/>
            </a:r>
            <a:br>
              <a:rPr lang="en-US" dirty="0" smtClean="0"/>
            </a:br>
            <a:r>
              <a:rPr lang="en-US" sz="2200" dirty="0" smtClean="0">
                <a:hlinkClick r:id="rId3"/>
              </a:rPr>
              <a:t>https://www.youtube.com/watch?v=jAcWftwQNQk</a:t>
            </a:r>
            <a:r>
              <a:rPr lang="en-US" sz="2200" dirty="0" smtClean="0"/>
              <a:t> </a:t>
            </a:r>
            <a:endParaRPr lang="en-US" sz="2200" dirty="0"/>
          </a:p>
        </p:txBody>
      </p:sp>
      <p:pic>
        <p:nvPicPr>
          <p:cNvPr id="4" name="jAcWftwQNQk"/>
          <p:cNvPicPr>
            <a:picLocks noGrp="1" noRot="1" noChangeAspect="1"/>
          </p:cNvPicPr>
          <p:nvPr>
            <p:ph idx="1"/>
            <a:videoFile r:link="rId1"/>
          </p:nvPr>
        </p:nvPicPr>
        <p:blipFill>
          <a:blip r:embed="rId4"/>
          <a:stretch>
            <a:fillRect/>
          </a:stretch>
        </p:blipFill>
        <p:spPr>
          <a:xfrm>
            <a:off x="0" y="837127"/>
            <a:ext cx="12192000" cy="6020873"/>
          </a:xfrm>
          <a:prstGeom prst="rect">
            <a:avLst/>
          </a:prstGeom>
        </p:spPr>
      </p:pic>
    </p:spTree>
    <p:extLst>
      <p:ext uri="{BB962C8B-B14F-4D97-AF65-F5344CB8AC3E}">
        <p14:creationId xmlns:p14="http://schemas.microsoft.com/office/powerpoint/2010/main" val="2213145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75"/>
            <a:ext cx="12192000" cy="793974"/>
          </a:xfrm>
        </p:spPr>
        <p:txBody>
          <a:bodyPr>
            <a:normAutofit fontScale="90000"/>
          </a:bodyPr>
          <a:lstStyle/>
          <a:p>
            <a:r>
              <a:rPr lang="en-US" sz="4100" dirty="0" smtClean="0"/>
              <a:t>El Son de La </a:t>
            </a:r>
            <a:r>
              <a:rPr lang="en-US" sz="4100" dirty="0" err="1" smtClean="0"/>
              <a:t>Negra</a:t>
            </a:r>
            <a:r>
              <a:rPr lang="en-US" sz="4100" dirty="0" smtClean="0"/>
              <a:t>—el Segundo </a:t>
            </a:r>
            <a:r>
              <a:rPr lang="en-US" sz="4100" dirty="0" err="1" smtClean="0"/>
              <a:t>baile</a:t>
            </a:r>
            <a:r>
              <a:rPr lang="en-US" sz="4100" dirty="0" smtClean="0"/>
              <a:t> </a:t>
            </a:r>
            <a:r>
              <a:rPr lang="en-US" sz="4100" dirty="0" err="1" smtClean="0"/>
              <a:t>nacional</a:t>
            </a:r>
            <a:r>
              <a:rPr lang="en-US" sz="4100" dirty="0" smtClean="0"/>
              <a:t> de Mexico</a:t>
            </a:r>
            <a:br>
              <a:rPr lang="en-US" sz="4100" dirty="0" smtClean="0"/>
            </a:br>
            <a:r>
              <a:rPr lang="en-US" sz="2000" dirty="0" smtClean="0"/>
              <a:t> </a:t>
            </a:r>
            <a:endParaRPr lang="en-US" sz="2000" dirty="0"/>
          </a:p>
        </p:txBody>
      </p:sp>
      <p:sp>
        <p:nvSpPr>
          <p:cNvPr id="3" name="Content Placeholder 2"/>
          <p:cNvSpPr>
            <a:spLocks noGrp="1"/>
          </p:cNvSpPr>
          <p:nvPr>
            <p:ph idx="1"/>
          </p:nvPr>
        </p:nvSpPr>
        <p:spPr/>
        <p:txBody>
          <a:bodyPr/>
          <a:lstStyle/>
          <a:p>
            <a:r>
              <a:rPr lang="en-US" dirty="0" smtClean="0"/>
              <a:t>In </a:t>
            </a:r>
            <a:r>
              <a:rPr lang="en-US" dirty="0"/>
              <a:t>some </a:t>
            </a:r>
            <a:r>
              <a:rPr lang="en-US" dirty="0" err="1"/>
              <a:t>sones</a:t>
            </a:r>
            <a:r>
              <a:rPr lang="en-US" dirty="0"/>
              <a:t> </a:t>
            </a:r>
            <a:r>
              <a:rPr lang="en-US" dirty="0" err="1"/>
              <a:t>jaliscienses</a:t>
            </a:r>
            <a:r>
              <a:rPr lang="en-US" dirty="0"/>
              <a:t>, such as El son de la </a:t>
            </a:r>
            <a:r>
              <a:rPr lang="en-US" dirty="0" err="1"/>
              <a:t>Negra</a:t>
            </a:r>
            <a:r>
              <a:rPr lang="en-US" dirty="0"/>
              <a:t>, the flirting </a:t>
            </a:r>
            <a:r>
              <a:rPr lang="en-US" dirty="0"/>
              <a:t>i</a:t>
            </a:r>
            <a:r>
              <a:rPr lang="en-US" dirty="0" smtClean="0"/>
              <a:t>s </a:t>
            </a:r>
            <a:r>
              <a:rPr lang="en-US" dirty="0"/>
              <a:t>exaggerated, the movement </a:t>
            </a:r>
            <a:r>
              <a:rPr lang="en-US" dirty="0"/>
              <a:t>i</a:t>
            </a:r>
            <a:r>
              <a:rPr lang="en-US" dirty="0" smtClean="0"/>
              <a:t>s </a:t>
            </a:r>
            <a:r>
              <a:rPr lang="en-US" dirty="0"/>
              <a:t>the liveliest, </a:t>
            </a:r>
            <a:r>
              <a:rPr lang="en-US" dirty="0"/>
              <a:t>&amp;</a:t>
            </a:r>
            <a:r>
              <a:rPr lang="en-US" dirty="0" smtClean="0"/>
              <a:t> </a:t>
            </a:r>
            <a:r>
              <a:rPr lang="en-US" dirty="0"/>
              <a:t>the rhythms of this vibrant dance </a:t>
            </a:r>
            <a:r>
              <a:rPr lang="en-US" dirty="0" smtClean="0"/>
              <a:t>excites </a:t>
            </a:r>
            <a:r>
              <a:rPr lang="en-US" dirty="0"/>
              <a:t>the </a:t>
            </a:r>
            <a:r>
              <a:rPr lang="en-US" dirty="0" smtClean="0"/>
              <a:t>emotions </a:t>
            </a:r>
            <a:r>
              <a:rPr lang="en-US" dirty="0"/>
              <a:t>of </a:t>
            </a:r>
            <a:r>
              <a:rPr lang="en-US" dirty="0" smtClean="0"/>
              <a:t>the audience where they will call out or participate, as well. </a:t>
            </a:r>
          </a:p>
          <a:p>
            <a:r>
              <a:rPr lang="en-US" dirty="0" smtClean="0"/>
              <a:t>At </a:t>
            </a:r>
            <a:r>
              <a:rPr lang="en-US" dirty="0"/>
              <a:t>the end of the dance, the </a:t>
            </a:r>
            <a:r>
              <a:rPr lang="en-US" dirty="0" err="1"/>
              <a:t>Charro</a:t>
            </a:r>
            <a:r>
              <a:rPr lang="en-US" dirty="0"/>
              <a:t> </a:t>
            </a:r>
            <a:r>
              <a:rPr lang="en-US" dirty="0" smtClean="0"/>
              <a:t>twirls </a:t>
            </a:r>
            <a:r>
              <a:rPr lang="en-US" dirty="0"/>
              <a:t>his partner almost two revolutions, then </a:t>
            </a:r>
            <a:r>
              <a:rPr lang="en-US" dirty="0" smtClean="0"/>
              <a:t>covers </a:t>
            </a:r>
            <a:r>
              <a:rPr lang="en-US" dirty="0"/>
              <a:t>both their heads with his wide-brim hat (sombrero), </a:t>
            </a:r>
            <a:r>
              <a:rPr lang="en-US" dirty="0"/>
              <a:t>&amp;</a:t>
            </a:r>
            <a:r>
              <a:rPr lang="en-US" dirty="0" smtClean="0"/>
              <a:t> </a:t>
            </a:r>
            <a:r>
              <a:rPr lang="en-US" dirty="0"/>
              <a:t>finally </a:t>
            </a:r>
            <a:r>
              <a:rPr lang="en-US" dirty="0" smtClean="0"/>
              <a:t>sneaks </a:t>
            </a:r>
            <a:r>
              <a:rPr lang="en-US" dirty="0"/>
              <a:t>a small kiss from the young senorita.</a:t>
            </a:r>
          </a:p>
          <a:p>
            <a:pPr marL="0" indent="0">
              <a:buNone/>
            </a:pPr>
            <a:r>
              <a:rPr lang="en-US" dirty="0">
                <a:hlinkClick r:id="rId2"/>
              </a:rPr>
              <a:t>https://www.youtube.com/watch?v=CZHngGx9oss</a:t>
            </a:r>
            <a:endParaRPr lang="en-US" dirty="0"/>
          </a:p>
          <a:p>
            <a:pPr marL="0" indent="0">
              <a:buNone/>
            </a:pPr>
            <a:endParaRPr lang="en-US" dirty="0"/>
          </a:p>
        </p:txBody>
      </p:sp>
    </p:spTree>
    <p:extLst>
      <p:ext uri="{BB962C8B-B14F-4D97-AF65-F5344CB8AC3E}">
        <p14:creationId xmlns:p14="http://schemas.microsoft.com/office/powerpoint/2010/main" val="29834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780288"/>
          </a:xfrm>
        </p:spPr>
        <p:txBody>
          <a:bodyPr/>
          <a:lstStyle/>
          <a:p>
            <a:r>
              <a:rPr lang="en-US" dirty="0" smtClean="0"/>
              <a:t>La </a:t>
            </a:r>
            <a:r>
              <a:rPr lang="en-US" dirty="0" err="1" smtClean="0"/>
              <a:t>familia</a:t>
            </a:r>
            <a:r>
              <a:rPr lang="en-US" dirty="0" smtClean="0"/>
              <a:t> </a:t>
            </a:r>
            <a:r>
              <a:rPr lang="en-US" dirty="0" err="1" smtClean="0"/>
              <a:t>mexicana</a:t>
            </a:r>
            <a:endParaRPr lang="en-US" dirty="0"/>
          </a:p>
        </p:txBody>
      </p:sp>
      <p:sp>
        <p:nvSpPr>
          <p:cNvPr id="3" name="Content Placeholder 2"/>
          <p:cNvSpPr>
            <a:spLocks noGrp="1"/>
          </p:cNvSpPr>
          <p:nvPr>
            <p:ph idx="1"/>
          </p:nvPr>
        </p:nvSpPr>
        <p:spPr>
          <a:xfrm>
            <a:off x="0" y="780288"/>
            <a:ext cx="12192000" cy="6077711"/>
          </a:xfrm>
        </p:spPr>
        <p:txBody>
          <a:bodyPr>
            <a:normAutofit/>
          </a:bodyPr>
          <a:lstStyle/>
          <a:p>
            <a:r>
              <a:rPr lang="en-US" dirty="0"/>
              <a:t>The </a:t>
            </a:r>
            <a:r>
              <a:rPr lang="en-US" dirty="0" smtClean="0"/>
              <a:t>family </a:t>
            </a:r>
            <a:r>
              <a:rPr lang="en-US" dirty="0"/>
              <a:t>is of crucial importance to most Mexicans. Although family members generally live dispersed, sometimes very far away due to international migration, they seek opportunities to gather on several occasions. Family members will occasionally get together for a meal during the weekend, but will more typically gather on religious occasions. </a:t>
            </a:r>
            <a:endParaRPr lang="en-US" dirty="0" smtClean="0"/>
          </a:p>
          <a:p>
            <a:r>
              <a:rPr lang="en-US" dirty="0" smtClean="0"/>
              <a:t>Fictive </a:t>
            </a:r>
            <a:r>
              <a:rPr lang="en-US" dirty="0"/>
              <a:t>kinship relations are established through godfathers (</a:t>
            </a:r>
            <a:r>
              <a:rPr lang="en-US" i="1" dirty="0" err="1"/>
              <a:t>padrinos</a:t>
            </a:r>
            <a:r>
              <a:rPr lang="en-US" dirty="0"/>
              <a:t>)and godmothers (</a:t>
            </a:r>
            <a:r>
              <a:rPr lang="en-US" i="1" dirty="0" err="1"/>
              <a:t>madrinas</a:t>
            </a:r>
            <a:r>
              <a:rPr lang="en-US" dirty="0"/>
              <a:t>) at Catholic baptismal ceremonies. </a:t>
            </a:r>
            <a:endParaRPr lang="en-US" dirty="0" smtClean="0"/>
          </a:p>
          <a:p>
            <a:r>
              <a:rPr lang="en-US" dirty="0" smtClean="0"/>
              <a:t>The </a:t>
            </a:r>
            <a:r>
              <a:rPr lang="en-US" dirty="0"/>
              <a:t>family and larger kin groups are the main locus of trust, solidarity, and support in Mexico. These networks are mobilized with diverse objectives such as finding work, establishing political connections, and evading red tape.</a:t>
            </a:r>
            <a:br>
              <a:rPr lang="en-US" dirty="0"/>
            </a:br>
            <a:r>
              <a:rPr lang="en-US" dirty="0"/>
              <a:t/>
            </a:r>
            <a:br>
              <a:rPr lang="en-US" dirty="0"/>
            </a:br>
            <a:endParaRPr lang="en-US" dirty="0"/>
          </a:p>
        </p:txBody>
      </p:sp>
    </p:spTree>
    <p:extLst>
      <p:ext uri="{BB962C8B-B14F-4D97-AF65-F5344CB8AC3E}">
        <p14:creationId xmlns:p14="http://schemas.microsoft.com/office/powerpoint/2010/main" val="1380144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98" y="0"/>
            <a:ext cx="10515600" cy="1325563"/>
          </a:xfrm>
        </p:spPr>
        <p:txBody>
          <a:bodyPr/>
          <a:lstStyle/>
          <a:p>
            <a:r>
              <a:rPr lang="es-ES" dirty="0" smtClean="0"/>
              <a:t>¡Sean creativos!	Escribamos un ‘RAFT’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851" y="1184857"/>
            <a:ext cx="11706895" cy="5673144"/>
          </a:xfrm>
        </p:spPr>
      </p:pic>
    </p:spTree>
    <p:extLst>
      <p:ext uri="{BB962C8B-B14F-4D97-AF65-F5344CB8AC3E}">
        <p14:creationId xmlns:p14="http://schemas.microsoft.com/office/powerpoint/2010/main" val="830557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 y="404758"/>
            <a:ext cx="11036376" cy="6097642"/>
          </a:xfrm>
          <a:prstGeom prst="rect">
            <a:avLst/>
          </a:prstGeom>
        </p:spPr>
      </p:pic>
    </p:spTree>
    <p:extLst>
      <p:ext uri="{BB962C8B-B14F-4D97-AF65-F5344CB8AC3E}">
        <p14:creationId xmlns:p14="http://schemas.microsoft.com/office/powerpoint/2010/main" val="2800251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5352"/>
          </a:xfrm>
          <a:prstGeom prst="rect">
            <a:avLst/>
          </a:prstGeom>
        </p:spPr>
      </p:pic>
      <p:sp>
        <p:nvSpPr>
          <p:cNvPr id="5" name="TextBox 4"/>
          <p:cNvSpPr txBox="1"/>
          <p:nvPr/>
        </p:nvSpPr>
        <p:spPr>
          <a:xfrm>
            <a:off x="0" y="5618857"/>
            <a:ext cx="12192000" cy="1246495"/>
          </a:xfrm>
          <a:prstGeom prst="rect">
            <a:avLst/>
          </a:prstGeom>
          <a:noFill/>
        </p:spPr>
        <p:txBody>
          <a:bodyPr wrap="square" rtlCol="0">
            <a:spAutoFit/>
          </a:bodyPr>
          <a:lstStyle/>
          <a:p>
            <a:pPr algn="ctr"/>
            <a:r>
              <a:rPr lang="en-US" sz="2500" b="1" dirty="0">
                <a:solidFill>
                  <a:srgbClr val="FFFF00"/>
                </a:solidFill>
              </a:rPr>
              <a:t>Mexico is home to both Aztec and Mayan ruins.  One of the most popular ruins is </a:t>
            </a:r>
            <a:r>
              <a:rPr lang="en-US" sz="2500" b="1" dirty="0" err="1">
                <a:solidFill>
                  <a:srgbClr val="FFFF00"/>
                </a:solidFill>
              </a:rPr>
              <a:t>Chichen</a:t>
            </a:r>
            <a:r>
              <a:rPr lang="en-US" sz="2500" b="1" dirty="0">
                <a:solidFill>
                  <a:srgbClr val="FFFF00"/>
                </a:solidFill>
              </a:rPr>
              <a:t> Itza.  The Mayans built it so that when the sun is positioned exactly over the equator, the shadow of a feathered serpent can be seen on its wall.</a:t>
            </a:r>
          </a:p>
        </p:txBody>
      </p:sp>
    </p:spTree>
    <p:extLst>
      <p:ext uri="{BB962C8B-B14F-4D97-AF65-F5344CB8AC3E}">
        <p14:creationId xmlns:p14="http://schemas.microsoft.com/office/powerpoint/2010/main" val="3052272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 y="0"/>
            <a:ext cx="12193664" cy="6882790"/>
          </a:xfrm>
          <a:prstGeom prst="rect">
            <a:avLst/>
          </a:prstGeom>
        </p:spPr>
      </p:pic>
      <p:sp>
        <p:nvSpPr>
          <p:cNvPr id="5" name="TextBox 4"/>
          <p:cNvSpPr txBox="1"/>
          <p:nvPr/>
        </p:nvSpPr>
        <p:spPr>
          <a:xfrm>
            <a:off x="1523168" y="1409963"/>
            <a:ext cx="9144000" cy="2631490"/>
          </a:xfrm>
          <a:prstGeom prst="rect">
            <a:avLst/>
          </a:prstGeom>
          <a:noFill/>
        </p:spPr>
        <p:txBody>
          <a:bodyPr wrap="square" rtlCol="0">
            <a:spAutoFit/>
          </a:bodyPr>
          <a:lstStyle/>
          <a:p>
            <a:pPr algn="ctr"/>
            <a:r>
              <a:rPr lang="en-US" sz="5500" b="1" dirty="0">
                <a:ln>
                  <a:solidFill>
                    <a:srgbClr val="020406"/>
                  </a:solidFill>
                </a:ln>
                <a:solidFill>
                  <a:schemeClr val="bg1"/>
                </a:solidFill>
              </a:rPr>
              <a:t>Although soccer is extremely popular in Mexico, bullfighting is the country’s national sport.</a:t>
            </a:r>
          </a:p>
        </p:txBody>
      </p:sp>
    </p:spTree>
    <p:extLst>
      <p:ext uri="{BB962C8B-B14F-4D97-AF65-F5344CB8AC3E}">
        <p14:creationId xmlns:p14="http://schemas.microsoft.com/office/powerpoint/2010/main" val="1018217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1700" y="0"/>
            <a:ext cx="49403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251700" cy="6858000"/>
          </a:xfrm>
          <a:prstGeom prst="rect">
            <a:avLst/>
          </a:prstGeom>
        </p:spPr>
      </p:pic>
      <p:sp>
        <p:nvSpPr>
          <p:cNvPr id="5" name="TextBox 4"/>
          <p:cNvSpPr txBox="1"/>
          <p:nvPr/>
        </p:nvSpPr>
        <p:spPr>
          <a:xfrm>
            <a:off x="0" y="5380672"/>
            <a:ext cx="12192000" cy="1477328"/>
          </a:xfrm>
          <a:prstGeom prst="rect">
            <a:avLst/>
          </a:prstGeom>
          <a:noFill/>
        </p:spPr>
        <p:txBody>
          <a:bodyPr wrap="square" rtlCol="0">
            <a:spAutoFit/>
          </a:bodyPr>
          <a:lstStyle/>
          <a:p>
            <a:pPr algn="ctr"/>
            <a:r>
              <a:rPr lang="en-US" sz="4500" b="1" dirty="0"/>
              <a:t>The Chihuahua is the world’s smallest dog &amp;</a:t>
            </a:r>
            <a:r>
              <a:rPr lang="en-US" sz="4500" b="1" dirty="0" smtClean="0"/>
              <a:t> </a:t>
            </a:r>
            <a:r>
              <a:rPr lang="en-US" sz="4500" b="1" dirty="0"/>
              <a:t>is named </a:t>
            </a:r>
            <a:r>
              <a:rPr lang="en-US" sz="4500" b="1" dirty="0" smtClean="0"/>
              <a:t>after the largest </a:t>
            </a:r>
            <a:r>
              <a:rPr lang="en-US" sz="4500" b="1" dirty="0"/>
              <a:t>Mexican state.</a:t>
            </a:r>
          </a:p>
        </p:txBody>
      </p:sp>
    </p:spTree>
    <p:extLst>
      <p:ext uri="{BB962C8B-B14F-4D97-AF65-F5344CB8AC3E}">
        <p14:creationId xmlns:p14="http://schemas.microsoft.com/office/powerpoint/2010/main" val="3269149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94000" cy="45732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4000" y="697287"/>
            <a:ext cx="3822700" cy="3654051"/>
          </a:xfrm>
          <a:prstGeom prst="rect">
            <a:avLst/>
          </a:prstGeom>
        </p:spPr>
      </p:pic>
      <p:sp>
        <p:nvSpPr>
          <p:cNvPr id="4" name="Title 3"/>
          <p:cNvSpPr>
            <a:spLocks noGrp="1"/>
          </p:cNvSpPr>
          <p:nvPr>
            <p:ph type="title"/>
          </p:nvPr>
        </p:nvSpPr>
        <p:spPr>
          <a:xfrm>
            <a:off x="2794000" y="1"/>
            <a:ext cx="4102100" cy="698500"/>
          </a:xfrm>
        </p:spPr>
        <p:txBody>
          <a:bodyPr>
            <a:noAutofit/>
          </a:bodyPr>
          <a:lstStyle/>
          <a:p>
            <a:r>
              <a:rPr lang="en-US" sz="5500" b="1" smtClean="0"/>
              <a:t>El Chihuahua</a:t>
            </a:r>
            <a:endParaRPr lang="en-US" sz="5500" b="1"/>
          </a:p>
        </p:txBody>
      </p:sp>
      <p:sp>
        <p:nvSpPr>
          <p:cNvPr id="5" name="Content Placeholder 4"/>
          <p:cNvSpPr>
            <a:spLocks noGrp="1"/>
          </p:cNvSpPr>
          <p:nvPr>
            <p:ph sz="half" idx="1"/>
          </p:nvPr>
        </p:nvSpPr>
        <p:spPr>
          <a:xfrm>
            <a:off x="0" y="4573263"/>
            <a:ext cx="5181600" cy="2210595"/>
          </a:xfrm>
        </p:spPr>
        <p:txBody>
          <a:bodyPr>
            <a:normAutofit lnSpcReduction="10000"/>
          </a:bodyPr>
          <a:lstStyle/>
          <a:p>
            <a:r>
              <a:rPr lang="en-US" dirty="0"/>
              <a:t>Historians generally accept the idea that some of the earliest Chihuahuas were discovered in Mexico in the late 1800s.</a:t>
            </a:r>
          </a:p>
        </p:txBody>
      </p:sp>
      <p:sp>
        <p:nvSpPr>
          <p:cNvPr id="6" name="Content Placeholder 5"/>
          <p:cNvSpPr>
            <a:spLocks noGrp="1"/>
          </p:cNvSpPr>
          <p:nvPr>
            <p:ph sz="half" idx="2"/>
          </p:nvPr>
        </p:nvSpPr>
        <p:spPr>
          <a:xfrm>
            <a:off x="6616700" y="0"/>
            <a:ext cx="5575300" cy="6858000"/>
          </a:xfrm>
        </p:spPr>
        <p:txBody>
          <a:bodyPr>
            <a:normAutofit lnSpcReduction="10000"/>
          </a:bodyPr>
          <a:lstStyle/>
          <a:p>
            <a:r>
              <a:rPr lang="en-US" dirty="0" smtClean="0"/>
              <a:t>Different theories exist as to its origin prior to the 1800’s. There is substantial evidence showing it is a descendent from the </a:t>
            </a:r>
            <a:r>
              <a:rPr lang="en-US" dirty="0" err="1" smtClean="0"/>
              <a:t>Techichi</a:t>
            </a:r>
            <a:r>
              <a:rPr lang="en-US" dirty="0" smtClean="0"/>
              <a:t> breed</a:t>
            </a:r>
          </a:p>
          <a:p>
            <a:r>
              <a:rPr lang="en-US" dirty="0" smtClean="0"/>
              <a:t>The </a:t>
            </a:r>
            <a:r>
              <a:rPr lang="en-US" dirty="0" err="1" smtClean="0"/>
              <a:t>Techichi</a:t>
            </a:r>
            <a:r>
              <a:rPr lang="en-US" dirty="0" smtClean="0"/>
              <a:t> breed was originally domesticated during the Maya (1800BC-900AD)</a:t>
            </a:r>
          </a:p>
          <a:p>
            <a:r>
              <a:rPr lang="en-US" dirty="0" smtClean="0"/>
              <a:t>The next civilization to power, the Toltec (900AD-1150AD), continued the use of the </a:t>
            </a:r>
            <a:r>
              <a:rPr lang="en-US" dirty="0" err="1" smtClean="0"/>
              <a:t>Techichi</a:t>
            </a:r>
            <a:r>
              <a:rPr lang="en-US" dirty="0" smtClean="0"/>
              <a:t> in the homes, as well as for burial</a:t>
            </a:r>
          </a:p>
          <a:p>
            <a:r>
              <a:rPr lang="en-US" dirty="0" smtClean="0"/>
              <a:t>The final civilization before Spanish colonization was the Aztec. They rose to power in 1325AD &amp; used the dogs in not only burial, but also sacrificial &amp; healing rites.</a:t>
            </a:r>
            <a:endParaRPr lang="en-US" dirty="0"/>
          </a:p>
        </p:txBody>
      </p:sp>
    </p:spTree>
    <p:extLst>
      <p:ext uri="{BB962C8B-B14F-4D97-AF65-F5344CB8AC3E}">
        <p14:creationId xmlns:p14="http://schemas.microsoft.com/office/powerpoint/2010/main" val="2625576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3918734"/>
            <a:ext cx="12192000" cy="3093154"/>
          </a:xfrm>
          <a:prstGeom prst="rect">
            <a:avLst/>
          </a:prstGeom>
          <a:noFill/>
        </p:spPr>
        <p:txBody>
          <a:bodyPr wrap="square" rtlCol="0">
            <a:spAutoFit/>
          </a:bodyPr>
          <a:lstStyle/>
          <a:p>
            <a:pPr algn="ctr"/>
            <a:r>
              <a:rPr lang="en-US" sz="3900" b="1" dirty="0">
                <a:ln>
                  <a:solidFill>
                    <a:srgbClr val="020406"/>
                  </a:solidFill>
                </a:ln>
                <a:solidFill>
                  <a:schemeClr val="bg1"/>
                </a:solidFill>
              </a:rPr>
              <a:t>Mexico has many beautiful beaches including Acapulco where you can cliff dive from the famous </a:t>
            </a:r>
            <a:r>
              <a:rPr lang="en-US" sz="3900" b="1" dirty="0" err="1">
                <a:ln>
                  <a:solidFill>
                    <a:srgbClr val="020406"/>
                  </a:solidFill>
                </a:ln>
                <a:solidFill>
                  <a:schemeClr val="bg1"/>
                </a:solidFill>
              </a:rPr>
              <a:t>Quebrada</a:t>
            </a:r>
            <a:r>
              <a:rPr lang="en-US" sz="3900" b="1" dirty="0">
                <a:ln>
                  <a:solidFill>
                    <a:srgbClr val="020406"/>
                  </a:solidFill>
                </a:ln>
                <a:solidFill>
                  <a:schemeClr val="bg1"/>
                </a:solidFill>
              </a:rPr>
              <a:t> cliff.  Adventurous divers jump from a dangerous </a:t>
            </a:r>
            <a:r>
              <a:rPr lang="en-US" sz="3900" b="1" dirty="0" smtClean="0">
                <a:ln>
                  <a:solidFill>
                    <a:srgbClr val="020406"/>
                  </a:solidFill>
                </a:ln>
                <a:solidFill>
                  <a:schemeClr val="bg1"/>
                </a:solidFill>
              </a:rPr>
              <a:t>135 </a:t>
            </a:r>
            <a:r>
              <a:rPr lang="en-US" sz="3900" b="1" dirty="0">
                <a:ln>
                  <a:solidFill>
                    <a:srgbClr val="020406"/>
                  </a:solidFill>
                </a:ln>
                <a:solidFill>
                  <a:schemeClr val="bg1"/>
                </a:solidFill>
              </a:rPr>
              <a:t>feet into the ocean below.  There’s even a small shrine at the top where the divers pray before jumping.</a:t>
            </a:r>
          </a:p>
        </p:txBody>
      </p:sp>
    </p:spTree>
    <p:extLst>
      <p:ext uri="{BB962C8B-B14F-4D97-AF65-F5344CB8AC3E}">
        <p14:creationId xmlns:p14="http://schemas.microsoft.com/office/powerpoint/2010/main" val="646606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91264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1064</TotalTime>
  <Words>1419</Words>
  <Application>Microsoft Office PowerPoint</Application>
  <PresentationFormat>Widescreen</PresentationFormat>
  <Paragraphs>75</Paragraphs>
  <Slides>24</Slides>
  <Notes>5</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El Chihuahua</vt:lpstr>
      <vt:lpstr>PowerPoint Presentation</vt:lpstr>
      <vt:lpstr>PowerPoint Presentation</vt:lpstr>
      <vt:lpstr>PowerPoint Presentation</vt:lpstr>
      <vt:lpstr>PowerPoint Presentation</vt:lpstr>
      <vt:lpstr>La bandera de México</vt:lpstr>
      <vt:lpstr>PowerPoint Presentation</vt:lpstr>
      <vt:lpstr>PowerPoint Presentation</vt:lpstr>
      <vt:lpstr>Historia en 3 minutos…</vt:lpstr>
      <vt:lpstr>PowerPoint Presentation</vt:lpstr>
      <vt:lpstr>El Grito de Dolores</vt:lpstr>
      <vt:lpstr>El Grito de Dolores (El Grito de Independencia)</vt:lpstr>
      <vt:lpstr>PowerPoint Presentation</vt:lpstr>
      <vt:lpstr>Baile nacional de México: El Jarabe Tapatio http://folkloricomusicdance.blogspot.com/2006/07/more-famous-dances-of-jalisco-la-negra.html   </vt:lpstr>
      <vt:lpstr>El Jarabe tapatío-- el baile nacional de mexico https://www.youtube.com/watch?v=jAcWftwQNQk </vt:lpstr>
      <vt:lpstr>El Son de La Negra—el Segundo baile nacional de Mexico  </vt:lpstr>
      <vt:lpstr>La familia mexicana</vt:lpstr>
      <vt:lpstr>¡Sean creativos! Escribamos un ‘RAFT’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Misha Barbour</dc:creator>
  <cp:lastModifiedBy>Misha Heglar</cp:lastModifiedBy>
  <cp:revision>89</cp:revision>
  <dcterms:created xsi:type="dcterms:W3CDTF">2016-09-15T01:10:14Z</dcterms:created>
  <dcterms:modified xsi:type="dcterms:W3CDTF">2017-09-14T20:29:48Z</dcterms:modified>
</cp:coreProperties>
</file>