
<file path=[Content_Types].xml><?xml version="1.0" encoding="utf-8"?>
<Types xmlns="http://schemas.openxmlformats.org/package/2006/content-types">
  <Default Extension="png" ContentType="image/png"/>
  <Default Extension="jpg&amp;ehk=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7" r:id="rId2"/>
    <p:sldId id="296" r:id="rId3"/>
    <p:sldId id="274" r:id="rId4"/>
    <p:sldId id="278" r:id="rId5"/>
    <p:sldId id="275" r:id="rId6"/>
    <p:sldId id="288" r:id="rId7"/>
    <p:sldId id="282" r:id="rId8"/>
    <p:sldId id="289" r:id="rId9"/>
    <p:sldId id="277" r:id="rId10"/>
    <p:sldId id="291" r:id="rId11"/>
    <p:sldId id="294" r:id="rId12"/>
    <p:sldId id="290" r:id="rId13"/>
    <p:sldId id="292" r:id="rId14"/>
    <p:sldId id="293" r:id="rId15"/>
    <p:sldId id="283" r:id="rId16"/>
    <p:sldId id="295" r:id="rId17"/>
    <p:sldId id="298" r:id="rId18"/>
    <p:sldId id="284" r:id="rId19"/>
    <p:sldId id="299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15"/>
    <a:srgbClr val="336699"/>
    <a:srgbClr val="CC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60"/>
  </p:normalViewPr>
  <p:slideViewPr>
    <p:cSldViewPr snapToGrid="0">
      <p:cViewPr varScale="1">
        <p:scale>
          <a:sx n="75" d="100"/>
          <a:sy n="75" d="100"/>
        </p:scale>
        <p:origin x="2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5D0D4-AA32-47C6-9808-7755C2BD68CB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6E91E-06E9-44AA-87E2-F5027F3CF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4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EDF8-D0DC-42C0-93AC-62540A189E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32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http://www.taringa.net/posts/info/14973876/Bailes-Tipicos-y-Cultura-Nicarag-ense.html</a:t>
            </a:r>
          </a:p>
          <a:p>
            <a:endParaRPr lang="en-US" dirty="0" smtClean="0"/>
          </a:p>
          <a:p>
            <a:r>
              <a:rPr lang="en-US" dirty="0" smtClean="0"/>
              <a:t>https://www.viajejet.com/bailes-tipicos-de-nicaragua/#la-gigantona-y-el-enano-cabezon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6E91E-06E9-44AA-87E2-F5027F3CF61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EDF8-D0DC-42C0-93AC-62540A189E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8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EDF8-D0DC-42C0-93AC-62540A189E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59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https://www.britannica.com/place/Lake-Nicaragua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6E91E-06E9-44AA-87E2-F5027F3CF6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02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https://www.britannica.com/place/Lake-Nicaragua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6E91E-06E9-44AA-87E2-F5027F3CF6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56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https://www.britannica.com/place/Lake-Nicaragua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6E91E-06E9-44AA-87E2-F5027F3CF6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67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https://vianica.com/sp/go/specials/5-independencia_Nicaragua.html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6E91E-06E9-44AA-87E2-F5027F3CF61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09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https://vianica.com/sp/go/specials/5-independencia_Nicaragua.html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6E91E-06E9-44AA-87E2-F5027F3CF61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4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https://vianica.com/sp/atractivo/144/sitio-historico-hacienda-san-jacinto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6E91E-06E9-44AA-87E2-F5027F3CF61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22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4845-2497-4E80-9145-983AF388A469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D9D2-1FC0-429B-AD95-F6B8D1A3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7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4845-2497-4E80-9145-983AF388A469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D9D2-1FC0-429B-AD95-F6B8D1A3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92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4845-2497-4E80-9145-983AF388A469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D9D2-1FC0-429B-AD95-F6B8D1A3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6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4845-2497-4E80-9145-983AF388A469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D9D2-1FC0-429B-AD95-F6B8D1A3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5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4845-2497-4E80-9145-983AF388A469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D9D2-1FC0-429B-AD95-F6B8D1A3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9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4845-2497-4E80-9145-983AF388A469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D9D2-1FC0-429B-AD95-F6B8D1A3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49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4845-2497-4E80-9145-983AF388A469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D9D2-1FC0-429B-AD95-F6B8D1A3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6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4845-2497-4E80-9145-983AF388A469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D9D2-1FC0-429B-AD95-F6B8D1A3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99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4845-2497-4E80-9145-983AF388A469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D9D2-1FC0-429B-AD95-F6B8D1A3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8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4845-2497-4E80-9145-983AF388A469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D9D2-1FC0-429B-AD95-F6B8D1A3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4845-2497-4E80-9145-983AF388A469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D9D2-1FC0-429B-AD95-F6B8D1A3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04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A4845-2497-4E80-9145-983AF388A469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FD9D2-1FC0-429B-AD95-F6B8D1A3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vm-nAVXC-W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07qt3ZMBHc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&amp;ehk=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log.franlopez.es/2008/08/22/honduras-y-el-salvador-la-guerra-del-futbol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-43272" y="1543891"/>
            <a:ext cx="12235272" cy="622534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Responda</a:t>
            </a:r>
            <a:r>
              <a:rPr lang="en-US" sz="4000" dirty="0">
                <a:solidFill>
                  <a:srgbClr val="FF0000"/>
                </a:solidFill>
              </a:rPr>
              <a:t> a las </a:t>
            </a:r>
            <a:r>
              <a:rPr lang="en-US" sz="4000" dirty="0" err="1">
                <a:solidFill>
                  <a:srgbClr val="FF0000"/>
                </a:solidFill>
              </a:rPr>
              <a:t>siguientes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en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frases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completas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españolas</a:t>
            </a:r>
            <a:r>
              <a:rPr lang="en-US" sz="40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2033904"/>
            <a:ext cx="12192000" cy="482409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s-ES" sz="3500" dirty="0"/>
              <a:t>¿Cuál es la ciudad capital de </a:t>
            </a:r>
            <a:r>
              <a:rPr lang="es-ES" sz="3500" dirty="0" smtClean="0"/>
              <a:t>Nicaragua?</a:t>
            </a:r>
            <a:endParaRPr lang="es-ES" sz="3500" dirty="0"/>
          </a:p>
          <a:p>
            <a:pPr marL="514350" indent="-514350">
              <a:buFont typeface="+mj-lt"/>
              <a:buAutoNum type="arabicParenR"/>
            </a:pPr>
            <a:r>
              <a:rPr lang="es-ES" sz="3500" dirty="0"/>
              <a:t>¿Dónde está </a:t>
            </a:r>
            <a:r>
              <a:rPr lang="es-ES" sz="3500" dirty="0" smtClean="0"/>
              <a:t>Nicaragua?</a:t>
            </a:r>
          </a:p>
          <a:p>
            <a:pPr marL="514350" indent="-514350">
              <a:buFont typeface="+mj-lt"/>
              <a:buAutoNum type="arabicParenR"/>
            </a:pPr>
            <a:r>
              <a:rPr lang="es-ES" sz="3500" dirty="0"/>
              <a:t>¿Cuál es la </a:t>
            </a:r>
            <a:r>
              <a:rPr lang="es-ES" sz="3500" i="1" dirty="0"/>
              <a:t>nacionalidad</a:t>
            </a:r>
            <a:r>
              <a:rPr lang="es-ES" sz="3500" dirty="0"/>
              <a:t> de Nicaragua?</a:t>
            </a:r>
          </a:p>
          <a:p>
            <a:pPr marL="514350" indent="-514350">
              <a:buFont typeface="+mj-lt"/>
              <a:buAutoNum type="arabicParenR"/>
            </a:pPr>
            <a:r>
              <a:rPr lang="es-ES" sz="3500" dirty="0" smtClean="0"/>
              <a:t>¿Cuándo es el </a:t>
            </a:r>
            <a:r>
              <a:rPr lang="es-ES" sz="3500" dirty="0"/>
              <a:t>día de independencia</a:t>
            </a:r>
            <a:r>
              <a:rPr lang="es-ES" sz="3500" dirty="0" smtClean="0"/>
              <a:t> de Nicaragua?</a:t>
            </a:r>
            <a:endParaRPr lang="es-ES" sz="3500" dirty="0"/>
          </a:p>
          <a:p>
            <a:pPr marL="514350" indent="-514350">
              <a:buFont typeface="+mj-lt"/>
              <a:buAutoNum type="arabicParenR"/>
            </a:pPr>
            <a:r>
              <a:rPr lang="es-ES" sz="3500" dirty="0" smtClean="0"/>
              <a:t>¿Cuáles son los otros países que tienen el mismo día de independencia con Nicaragua (5 en todo, incluyendo Nicaragua)?</a:t>
            </a:r>
            <a:endParaRPr lang="es-ES" sz="35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58968" cy="160972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35422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628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6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6172200" cy="6858000"/>
          </a:xfrm>
        </p:spPr>
        <p:txBody>
          <a:bodyPr/>
          <a:lstStyle/>
          <a:p>
            <a:r>
              <a:rPr lang="en-US" dirty="0"/>
              <a:t>Lake Managua, Spanish </a:t>
            </a:r>
            <a:r>
              <a:rPr lang="en-US" b="1" dirty="0"/>
              <a:t>Lago De Managua</a:t>
            </a:r>
            <a:r>
              <a:rPr lang="en-US" dirty="0"/>
              <a:t>, lake in western </a:t>
            </a:r>
            <a:r>
              <a:rPr lang="en-US" dirty="0" smtClean="0"/>
              <a:t>Nicaragua.</a:t>
            </a:r>
          </a:p>
          <a:p>
            <a:r>
              <a:rPr lang="en-US" dirty="0"/>
              <a:t>Also known by its Indian name, </a:t>
            </a:r>
            <a:r>
              <a:rPr lang="en-US" b="1" dirty="0" err="1"/>
              <a:t>Xolotlán</a:t>
            </a:r>
            <a:r>
              <a:rPr lang="en-US" dirty="0"/>
              <a:t>, the lake is fed by numerous streams rising in the central highlands and the </a:t>
            </a:r>
            <a:r>
              <a:rPr lang="en-US" dirty="0" err="1"/>
              <a:t>Diriamba</a:t>
            </a:r>
            <a:r>
              <a:rPr lang="en-US" dirty="0"/>
              <a:t> Highlands. It is drained by the </a:t>
            </a:r>
            <a:r>
              <a:rPr lang="en-US" b="1" dirty="0" err="1"/>
              <a:t>Tipitapa</a:t>
            </a:r>
            <a:r>
              <a:rPr lang="en-US" b="1" dirty="0"/>
              <a:t> River</a:t>
            </a:r>
            <a:r>
              <a:rPr lang="en-US" dirty="0"/>
              <a:t>, which flows into Lake Nicaragua</a:t>
            </a:r>
            <a:r>
              <a:rPr lang="en-US" dirty="0" smtClean="0"/>
              <a:t>.</a:t>
            </a:r>
          </a:p>
          <a:p>
            <a:r>
              <a:rPr lang="en-US" dirty="0"/>
              <a:t>The lake is economically significant: its waters yield fish and alligators and are plied by shallow-draft vessels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/>
              <a:t>Momotombo</a:t>
            </a:r>
            <a:r>
              <a:rPr lang="en-US" dirty="0"/>
              <a:t> Volcano, reaching 4,199 feet </a:t>
            </a:r>
            <a:r>
              <a:rPr lang="en-US" dirty="0" smtClean="0"/>
              <a:t>above </a:t>
            </a:r>
            <a:r>
              <a:rPr lang="en-US" dirty="0"/>
              <a:t>sea level, is on the northwestern shore. </a:t>
            </a:r>
            <a:endParaRPr lang="en-US" dirty="0" smtClean="0"/>
          </a:p>
          <a:p>
            <a:r>
              <a:rPr lang="en-US" dirty="0" smtClean="0"/>
              <a:t>Managua</a:t>
            </a:r>
            <a:r>
              <a:rPr lang="en-US" dirty="0"/>
              <a:t>, the national capital, lies along the lake’s southern shore.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55" y="0"/>
            <a:ext cx="6292645" cy="6858000"/>
          </a:xfrm>
        </p:spPr>
      </p:pic>
    </p:spTree>
    <p:extLst>
      <p:ext uri="{BB962C8B-B14F-4D97-AF65-F5344CB8AC3E}">
        <p14:creationId xmlns:p14="http://schemas.microsoft.com/office/powerpoint/2010/main" val="133094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51678" cy="67863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010400" y="0"/>
            <a:ext cx="5181600" cy="6858000"/>
          </a:xfrm>
        </p:spPr>
        <p:txBody>
          <a:bodyPr>
            <a:normAutofit/>
          </a:bodyPr>
          <a:lstStyle/>
          <a:p>
            <a:r>
              <a:rPr lang="en-US" dirty="0"/>
              <a:t>It is believed that Lake Nicaragua, together with Lake Managua to the northwest, originally formed part of an ocean bay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a result of volcanic eruption</a:t>
            </a:r>
            <a:r>
              <a:rPr lang="en-US" dirty="0" smtClean="0"/>
              <a:t>, the bay </a:t>
            </a:r>
            <a:r>
              <a:rPr lang="en-US" dirty="0"/>
              <a:t>became an inland basin containing the two lakes, which are linked by the </a:t>
            </a:r>
            <a:r>
              <a:rPr lang="en-US" dirty="0" err="1"/>
              <a:t>Tipitapa</a:t>
            </a:r>
            <a:r>
              <a:rPr lang="en-US" dirty="0"/>
              <a:t> River.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ocean fish thus trapped adapted themselves as the salt water gradually turned fresh. </a:t>
            </a:r>
            <a:endParaRPr lang="en-US" dirty="0" smtClean="0"/>
          </a:p>
          <a:p>
            <a:r>
              <a:rPr lang="en-US" dirty="0" smtClean="0"/>
              <a:t>Lake </a:t>
            </a:r>
            <a:r>
              <a:rPr lang="en-US" dirty="0"/>
              <a:t>Nicaragua is the only freshwater lake containing oceanic animal life, including sharks, swordfish, and tarpon.</a:t>
            </a:r>
          </a:p>
        </p:txBody>
      </p:sp>
    </p:spTree>
    <p:extLst>
      <p:ext uri="{BB962C8B-B14F-4D97-AF65-F5344CB8AC3E}">
        <p14:creationId xmlns:p14="http://schemas.microsoft.com/office/powerpoint/2010/main" val="84637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132764"/>
            <a:ext cx="6172200" cy="46291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-13648"/>
            <a:ext cx="6019800" cy="68716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There are more than 400 islands in the lake, 300 of which are within 5 miles </a:t>
            </a:r>
            <a:r>
              <a:rPr lang="en-US" dirty="0" smtClean="0"/>
              <a:t>of </a:t>
            </a:r>
            <a:r>
              <a:rPr lang="en-US" dirty="0"/>
              <a:t>the city of Granada on the northwest shore. </a:t>
            </a:r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of the islands are covered with a rich growth of vegetation, which includes tropical fruit trees.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of the islands are inhabited. </a:t>
            </a:r>
            <a:r>
              <a:rPr lang="en-US" dirty="0" err="1"/>
              <a:t>Ometepe</a:t>
            </a:r>
            <a:r>
              <a:rPr lang="en-US" dirty="0"/>
              <a:t> is 16 miles </a:t>
            </a:r>
            <a:r>
              <a:rPr lang="en-US" dirty="0" smtClean="0"/>
              <a:t>long &amp; </a:t>
            </a:r>
            <a:r>
              <a:rPr lang="en-US" dirty="0"/>
              <a:t>8 miles </a:t>
            </a:r>
            <a:r>
              <a:rPr lang="en-US" dirty="0" smtClean="0"/>
              <a:t>wide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lake is </a:t>
            </a:r>
            <a:r>
              <a:rPr lang="en-US" dirty="0"/>
              <a:t>formed of what originally were two separate volcanoes—Concepción, which is 5,282 feet </a:t>
            </a:r>
            <a:r>
              <a:rPr lang="en-US" dirty="0" smtClean="0"/>
              <a:t>high &amp; </a:t>
            </a:r>
            <a:r>
              <a:rPr lang="en-US" dirty="0"/>
              <a:t>last erupted in 1983, and Madera, which is 4,573 feet </a:t>
            </a:r>
            <a:r>
              <a:rPr lang="en-US" dirty="0" smtClean="0"/>
              <a:t>high</a:t>
            </a:r>
            <a:r>
              <a:rPr lang="en-US" dirty="0"/>
              <a:t>. Lava from bygone eruptions forms a bridge between them, called the </a:t>
            </a:r>
            <a:r>
              <a:rPr lang="en-US" dirty="0" err="1"/>
              <a:t>Tistian</a:t>
            </a:r>
            <a:r>
              <a:rPr lang="en-US" dirty="0"/>
              <a:t> Isthmus.</a:t>
            </a:r>
          </a:p>
        </p:txBody>
      </p:sp>
    </p:spTree>
    <p:extLst>
      <p:ext uri="{BB962C8B-B14F-4D97-AF65-F5344CB8AC3E}">
        <p14:creationId xmlns:p14="http://schemas.microsoft.com/office/powerpoint/2010/main" val="163558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356"/>
            <a:ext cx="12192001" cy="690003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12192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500" b="1" dirty="0" err="1"/>
              <a:t>Ometepe</a:t>
            </a:r>
            <a:r>
              <a:rPr lang="en-US" sz="3500" b="1" dirty="0"/>
              <a:t> Island is the preeminent site in Nicaragua for pre-Columbian examples of statuary, ceramics, and other archaeological remains, some of which are believed to represent vestiges of ancient South American, as well as North American, civilizations.</a:t>
            </a:r>
          </a:p>
        </p:txBody>
      </p:sp>
    </p:spTree>
    <p:extLst>
      <p:ext uri="{BB962C8B-B14F-4D97-AF65-F5344CB8AC3E}">
        <p14:creationId xmlns:p14="http://schemas.microsoft.com/office/powerpoint/2010/main" val="5579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296"/>
            <a:ext cx="12192000" cy="51861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Día de </a:t>
            </a:r>
            <a:r>
              <a:rPr lang="es-ES" b="1" dirty="0"/>
              <a:t>Independencia </a:t>
            </a:r>
            <a:r>
              <a:rPr lang="es-ES" b="1" dirty="0" smtClean="0"/>
              <a:t>nicaragüense, 15/9/1821</a:t>
            </a:r>
            <a:endParaRPr lang="en-US" sz="2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545910"/>
            <a:ext cx="12192000" cy="6312089"/>
          </a:xfrm>
        </p:spPr>
        <p:txBody>
          <a:bodyPr>
            <a:normAutofit/>
          </a:bodyPr>
          <a:lstStyle/>
          <a:p>
            <a:r>
              <a:rPr lang="en-US" dirty="0" smtClean="0"/>
              <a:t>At </a:t>
            </a:r>
            <a:r>
              <a:rPr lang="en-US" dirty="0"/>
              <a:t>present, September is celebrated as the </a:t>
            </a:r>
            <a:r>
              <a:rPr lang="en-US" b="1" dirty="0"/>
              <a:t>patriotic </a:t>
            </a:r>
            <a:r>
              <a:rPr lang="en-US" b="1" dirty="0" smtClean="0"/>
              <a:t>month. </a:t>
            </a:r>
            <a:r>
              <a:rPr lang="en-US" dirty="0"/>
              <a:t>The commemorative activities carried out by schools and institutions begin the </a:t>
            </a:r>
            <a:r>
              <a:rPr lang="en-US" b="1" dirty="0"/>
              <a:t>first day of September</a:t>
            </a:r>
            <a:r>
              <a:rPr lang="en-US" dirty="0"/>
              <a:t>.</a:t>
            </a:r>
          </a:p>
          <a:p>
            <a:r>
              <a:rPr lang="en-US" dirty="0" smtClean="0"/>
              <a:t>Like in the US, the Nicaraguan flag is much more visible during September appearing in homes as well as official buildings.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s-ES" b="1" dirty="0" smtClean="0"/>
              <a:t>La antorcha encendida:</a:t>
            </a:r>
            <a:r>
              <a:rPr lang="es-ES" dirty="0" smtClean="0"/>
              <a:t> </a:t>
            </a:r>
            <a:r>
              <a:rPr lang="en-US" dirty="0" smtClean="0"/>
              <a:t>Every </a:t>
            </a:r>
            <a:r>
              <a:rPr lang="en-US" dirty="0"/>
              <a:t>year during the month of </a:t>
            </a:r>
            <a:r>
              <a:rPr lang="en-US" dirty="0" smtClean="0"/>
              <a:t>September </a:t>
            </a:r>
            <a:r>
              <a:rPr lang="en-US" dirty="0"/>
              <a:t>a </a:t>
            </a:r>
            <a:r>
              <a:rPr lang="en-US" dirty="0" smtClean="0"/>
              <a:t>lit torch travels across </a:t>
            </a:r>
            <a:r>
              <a:rPr lang="en-US" dirty="0"/>
              <a:t>Central </a:t>
            </a:r>
            <a:r>
              <a:rPr lang="en-US" dirty="0" smtClean="0"/>
              <a:t>America, </a:t>
            </a:r>
            <a:r>
              <a:rPr lang="en-US" dirty="0"/>
              <a:t>from Guatemala to Costa </a:t>
            </a:r>
            <a:r>
              <a:rPr lang="en-US" dirty="0" smtClean="0"/>
              <a:t>Rica. It is carried on </a:t>
            </a:r>
            <a:r>
              <a:rPr lang="en-US" dirty="0"/>
              <a:t>foot </a:t>
            </a:r>
            <a:r>
              <a:rPr lang="en-US" dirty="0" smtClean="0"/>
              <a:t>&amp; is handed onward at each country’s borders. It begins in Guatemala on </a:t>
            </a:r>
            <a:r>
              <a:rPr lang="en-US" b="1" dirty="0" smtClean="0"/>
              <a:t>September 1</a:t>
            </a:r>
            <a:r>
              <a:rPr lang="en-US" b="1" baseline="30000" dirty="0" smtClean="0"/>
              <a:t>st</a:t>
            </a:r>
            <a:r>
              <a:rPr lang="en-US" b="1" dirty="0" smtClean="0"/>
              <a:t> </a:t>
            </a:r>
            <a:r>
              <a:rPr lang="en-US" dirty="0" smtClean="0"/>
              <a:t>&amp; runners run it through the country southward. It passes through El Salvador &amp; then Honduras, towards Nicaragua. </a:t>
            </a:r>
            <a:r>
              <a:rPr lang="en-US" dirty="0"/>
              <a:t>The torch arrives on </a:t>
            </a:r>
            <a:r>
              <a:rPr lang="en-US" b="1" dirty="0" smtClean="0"/>
              <a:t>September </a:t>
            </a:r>
            <a:r>
              <a:rPr lang="en-US" b="1" dirty="0"/>
              <a:t>11</a:t>
            </a:r>
            <a:r>
              <a:rPr lang="en-US" dirty="0"/>
              <a:t> at </a:t>
            </a:r>
            <a:r>
              <a:rPr lang="en-US" b="1" dirty="0"/>
              <a:t>Las Manos</a:t>
            </a:r>
            <a:r>
              <a:rPr lang="en-US" dirty="0"/>
              <a:t>, the northern Nicaraguan border, &amp;</a:t>
            </a:r>
            <a:r>
              <a:rPr lang="en-US" dirty="0" smtClean="0"/>
              <a:t> </a:t>
            </a:r>
            <a:r>
              <a:rPr lang="en-US" dirty="0"/>
              <a:t>is exchanged by the ministers of education of Honduras &amp;</a:t>
            </a:r>
            <a:r>
              <a:rPr lang="en-US" dirty="0" smtClean="0"/>
              <a:t> </a:t>
            </a:r>
            <a:r>
              <a:rPr lang="en-US" dirty="0"/>
              <a:t>Nicaragua in the morning. Then, it begins to travel the country by the </a:t>
            </a:r>
            <a:r>
              <a:rPr lang="en-US" b="1" dirty="0" err="1"/>
              <a:t>Panamerican</a:t>
            </a:r>
            <a:r>
              <a:rPr lang="en-US" b="1" dirty="0"/>
              <a:t> Highway</a:t>
            </a:r>
            <a:r>
              <a:rPr lang="en-US" dirty="0"/>
              <a:t>, &amp;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handed off between </a:t>
            </a:r>
            <a:r>
              <a:rPr lang="en-US" b="1" dirty="0" smtClean="0"/>
              <a:t>runners</a:t>
            </a:r>
            <a:r>
              <a:rPr lang="en-US" dirty="0" smtClean="0"/>
              <a:t> who </a:t>
            </a:r>
            <a:r>
              <a:rPr lang="en-US" b="1" dirty="0" smtClean="0"/>
              <a:t>are the </a:t>
            </a:r>
            <a:r>
              <a:rPr lang="en-US" b="1" dirty="0"/>
              <a:t>best students of the schools </a:t>
            </a:r>
            <a:r>
              <a:rPr lang="en-US" dirty="0"/>
              <a:t>in each </a:t>
            </a:r>
            <a:r>
              <a:rPr lang="en-US" dirty="0" smtClean="0"/>
              <a:t>municipality. They will walk or run </a:t>
            </a:r>
            <a:r>
              <a:rPr lang="en-US" dirty="0"/>
              <a:t>with the torch in their hands a maximum of </a:t>
            </a:r>
            <a:r>
              <a:rPr lang="en-US" dirty="0" smtClean="0"/>
              <a:t>just over half a mile. </a:t>
            </a:r>
            <a:r>
              <a:rPr lang="en-US" dirty="0"/>
              <a:t>A total of 387 kilometers are covered </a:t>
            </a:r>
            <a:r>
              <a:rPr lang="en-US" dirty="0" smtClean="0"/>
              <a:t>by </a:t>
            </a:r>
            <a:r>
              <a:rPr lang="en-US" dirty="0"/>
              <a:t>over 8,000 </a:t>
            </a:r>
            <a:r>
              <a:rPr lang="en-US" dirty="0" smtClean="0"/>
              <a:t>students.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19442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35459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0298" y="0"/>
            <a:ext cx="6391701" cy="1325563"/>
          </a:xfrm>
        </p:spPr>
        <p:txBody>
          <a:bodyPr>
            <a:normAutofit/>
          </a:bodyPr>
          <a:lstStyle/>
          <a:p>
            <a:r>
              <a:rPr lang="en-US" sz="3450" b="1" dirty="0" smtClean="0"/>
              <a:t>La </a:t>
            </a:r>
            <a:r>
              <a:rPr lang="en-US" sz="3450" b="1" dirty="0" err="1" smtClean="0"/>
              <a:t>Batalla</a:t>
            </a:r>
            <a:r>
              <a:rPr lang="en-US" sz="3450" b="1" dirty="0" smtClean="0"/>
              <a:t> de San Jacinto hacienda:</a:t>
            </a:r>
            <a:endParaRPr lang="en-US" sz="345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0"/>
            <a:ext cx="5991367" cy="6858000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US" dirty="0"/>
              <a:t>Among the people who promoted the Central American Independence from </a:t>
            </a:r>
            <a:r>
              <a:rPr lang="en-US" b="1" dirty="0"/>
              <a:t>Spain</a:t>
            </a:r>
            <a:r>
              <a:rPr lang="en-US" dirty="0"/>
              <a:t> was the Nicaraguan, </a:t>
            </a:r>
            <a:r>
              <a:rPr lang="en-US" b="1" dirty="0"/>
              <a:t>Miguel </a:t>
            </a:r>
            <a:r>
              <a:rPr lang="en-US" b="1" dirty="0" err="1"/>
              <a:t>Larreynaga</a:t>
            </a:r>
            <a:r>
              <a:rPr lang="en-US" dirty="0"/>
              <a:t>. </a:t>
            </a:r>
            <a:endParaRPr lang="en-US" dirty="0" smtClean="0"/>
          </a:p>
          <a:p>
            <a:pPr fontAlgn="base"/>
            <a:r>
              <a:rPr lang="en-US" dirty="0" smtClean="0"/>
              <a:t>There was unrest after Spanish independence in 1821 &amp; the US invaded Nicaragua with intent to take over. Thus, the Battle of San Jacinto took place to earn true independence in </a:t>
            </a:r>
            <a:r>
              <a:rPr lang="en-US" b="1" dirty="0" smtClean="0"/>
              <a:t>1856</a:t>
            </a:r>
            <a:r>
              <a:rPr lang="en-US" dirty="0" smtClean="0"/>
              <a:t>.</a:t>
            </a:r>
          </a:p>
          <a:p>
            <a:pPr fontAlgn="base"/>
            <a:r>
              <a:rPr lang="en-US" dirty="0" smtClean="0"/>
              <a:t>The </a:t>
            </a:r>
            <a:r>
              <a:rPr lang="en-US" dirty="0"/>
              <a:t>famous patriotic battle, which marked the beginning of the defeat of the North American filibusters throughout the country, happened casually on September 14, a day before independence was celebrated.</a:t>
            </a:r>
          </a:p>
          <a:p>
            <a:pPr fontAlgn="base"/>
            <a:r>
              <a:rPr lang="en-US" dirty="0" smtClean="0"/>
              <a:t>Nicaraguan </a:t>
            </a:r>
            <a:r>
              <a:rPr lang="en-US" b="1" dirty="0"/>
              <a:t>sergeant Andrés </a:t>
            </a:r>
            <a:r>
              <a:rPr lang="en-US" b="1" dirty="0" smtClean="0"/>
              <a:t>Castro </a:t>
            </a:r>
            <a:r>
              <a:rPr lang="en-US" dirty="0" smtClean="0"/>
              <a:t>had </a:t>
            </a:r>
            <a:r>
              <a:rPr lang="en-US" dirty="0"/>
              <a:t>difficulty maintaining his position &amp;</a:t>
            </a:r>
            <a:r>
              <a:rPr lang="en-US" dirty="0" smtClean="0"/>
              <a:t> </a:t>
            </a:r>
            <a:r>
              <a:rPr lang="en-US" dirty="0"/>
              <a:t>his weapon </a:t>
            </a:r>
            <a:r>
              <a:rPr lang="en-US" dirty="0" smtClean="0"/>
              <a:t>got stuck</a:t>
            </a:r>
            <a:r>
              <a:rPr lang="en-US" dirty="0"/>
              <a:t>. </a:t>
            </a:r>
            <a:endParaRPr lang="en-US" dirty="0" smtClean="0"/>
          </a:p>
          <a:p>
            <a:pPr fontAlgn="base"/>
            <a:r>
              <a:rPr lang="en-US" dirty="0" smtClean="0"/>
              <a:t>When </a:t>
            </a:r>
            <a:r>
              <a:rPr lang="en-US" dirty="0"/>
              <a:t>a mercenary soldier crossed his trench, </a:t>
            </a:r>
            <a:r>
              <a:rPr lang="en-US" b="1" dirty="0"/>
              <a:t>he took a stone &amp;</a:t>
            </a:r>
            <a:r>
              <a:rPr lang="en-US" b="1" dirty="0" smtClean="0"/>
              <a:t> </a:t>
            </a:r>
            <a:r>
              <a:rPr lang="en-US" b="1" dirty="0"/>
              <a:t>threw it at the head of the enemy with such power that it killed him from the blow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029" y="1325563"/>
            <a:ext cx="6277970" cy="5022376"/>
          </a:xfrm>
        </p:spPr>
      </p:pic>
    </p:spTree>
    <p:extLst>
      <p:ext uri="{BB962C8B-B14F-4D97-AF65-F5344CB8AC3E}">
        <p14:creationId xmlns:p14="http://schemas.microsoft.com/office/powerpoint/2010/main" val="104553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54439"/>
          </a:xfrm>
        </p:spPr>
        <p:txBody>
          <a:bodyPr/>
          <a:lstStyle/>
          <a:p>
            <a:r>
              <a:rPr lang="en-US" dirty="0" err="1" smtClean="0"/>
              <a:t>Baile</a:t>
            </a:r>
            <a:r>
              <a:rPr lang="en-US" dirty="0" smtClean="0"/>
              <a:t> </a:t>
            </a:r>
            <a:r>
              <a:rPr lang="en-US" dirty="0" err="1" smtClean="0"/>
              <a:t>folklórico</a:t>
            </a:r>
            <a:r>
              <a:rPr lang="en-US" dirty="0" smtClean="0"/>
              <a:t> de Nicaragua: </a:t>
            </a:r>
            <a:r>
              <a:rPr lang="en-US" dirty="0" err="1" smtClean="0"/>
              <a:t>Baile</a:t>
            </a:r>
            <a:r>
              <a:rPr lang="en-US" dirty="0" smtClean="0"/>
              <a:t> de </a:t>
            </a:r>
            <a:r>
              <a:rPr lang="en-US" dirty="0" err="1" smtClean="0"/>
              <a:t>Gigante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68038"/>
            <a:ext cx="6400801" cy="598996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868038"/>
            <a:ext cx="5791200" cy="5967476"/>
          </a:xfrm>
        </p:spPr>
      </p:pic>
    </p:spTree>
    <p:extLst>
      <p:ext uri="{BB962C8B-B14F-4D97-AF65-F5344CB8AC3E}">
        <p14:creationId xmlns:p14="http://schemas.microsoft.com/office/powerpoint/2010/main" val="320411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vm-nAVXC-W4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97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410700" cy="948087"/>
          </a:xfrm>
        </p:spPr>
        <p:txBody>
          <a:bodyPr>
            <a:noAutofit/>
          </a:bodyPr>
          <a:lstStyle/>
          <a:p>
            <a:r>
              <a:rPr lang="en-US" sz="7500" b="1" dirty="0"/>
              <a:t>Hoy </a:t>
            </a:r>
            <a:r>
              <a:rPr lang="en-US" sz="7500" b="1" dirty="0" err="1"/>
              <a:t>vamos</a:t>
            </a:r>
            <a:r>
              <a:rPr lang="en-US" sz="7500" b="1" dirty="0"/>
              <a:t> a…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542" y="965824"/>
            <a:ext cx="9154542" cy="5892176"/>
          </a:xfrm>
        </p:spPr>
        <p:txBody>
          <a:bodyPr>
            <a:noAutofit/>
          </a:bodyPr>
          <a:lstStyle/>
          <a:p>
            <a:pPr marL="291465" indent="-257175"/>
            <a:r>
              <a:rPr lang="es-ES" sz="3200" dirty="0" smtClean="0"/>
              <a:t>Aprender </a:t>
            </a:r>
            <a:r>
              <a:rPr lang="es-ES" sz="3200" dirty="0"/>
              <a:t>de </a:t>
            </a:r>
            <a:r>
              <a:rPr lang="es-ES" sz="3200" dirty="0" smtClean="0"/>
              <a:t>Nicaragua</a:t>
            </a:r>
            <a:endParaRPr lang="es-E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0701" y="4341757"/>
            <a:ext cx="2760264" cy="24985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56541" y="6193933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2.1, 2.2, 3.1, 3.2, 4.1, 4.2, &amp; 5.1</a:t>
            </a:r>
          </a:p>
        </p:txBody>
      </p:sp>
    </p:spTree>
    <p:extLst>
      <p:ext uri="{BB962C8B-B14F-4D97-AF65-F5344CB8AC3E}">
        <p14:creationId xmlns:p14="http://schemas.microsoft.com/office/powerpoint/2010/main" val="103692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99060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rgbClr val="020406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Gallo pinto (meaning “spotted rooster”) is the typical dish of Nicaragua.  It consists of rice and beans fried together with cilantro, onions, and peppers.</a:t>
            </a:r>
          </a:p>
        </p:txBody>
      </p:sp>
      <p:sp>
        <p:nvSpPr>
          <p:cNvPr id="8" name="5-Point Star 7">
            <a:hlinkClick r:id="rId3"/>
          </p:cNvPr>
          <p:cNvSpPr/>
          <p:nvPr/>
        </p:nvSpPr>
        <p:spPr>
          <a:xfrm>
            <a:off x="10363200" y="6470076"/>
            <a:ext cx="304800" cy="291061"/>
          </a:xfrm>
          <a:prstGeom prst="star5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3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4394" y="545910"/>
            <a:ext cx="6005015" cy="805218"/>
          </a:xfrm>
          <a:prstGeom prst="rect">
            <a:avLst/>
          </a:prstGeom>
          <a:solidFill>
            <a:srgbClr val="CC99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64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1343086"/>
            <a:ext cx="807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7030A0"/>
                </a:solidFill>
              </a:rPr>
              <a:t>Nicaragua had the first elected woman president of any Central American country. </a:t>
            </a:r>
            <a:r>
              <a:rPr lang="en-US" sz="4800" dirty="0" err="1">
                <a:solidFill>
                  <a:srgbClr val="7030A0"/>
                </a:solidFill>
              </a:rPr>
              <a:t>Violeta</a:t>
            </a:r>
            <a:r>
              <a:rPr lang="en-US" sz="4800" dirty="0">
                <a:solidFill>
                  <a:srgbClr val="7030A0"/>
                </a:solidFill>
              </a:rPr>
              <a:t> Chamorro served as President from 1990 until 1997.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98800" y="647700"/>
            <a:ext cx="6083300" cy="695386"/>
          </a:xfrm>
          <a:prstGeom prst="rect">
            <a:avLst/>
          </a:prstGeom>
          <a:solidFill>
            <a:srgbClr val="FFC715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56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57146" y="13648"/>
            <a:ext cx="3634854" cy="49398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020406"/>
                </a:solidFill>
              </a:rPr>
              <a:t>Nicaragua, whose capital is Managua, is located in Central America between Honduras and Costa Rica.</a:t>
            </a:r>
          </a:p>
        </p:txBody>
      </p:sp>
    </p:spTree>
    <p:extLst>
      <p:ext uri="{BB962C8B-B14F-4D97-AF65-F5344CB8AC3E}">
        <p14:creationId xmlns:p14="http://schemas.microsoft.com/office/powerpoint/2010/main" val="63255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xmlns="" id="{BCE6669B-F069-4AFB-BE8C-2A00543EB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854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AA9B718-0144-4F95-A0D7-5AD256624740}"/>
              </a:ext>
            </a:extLst>
          </p:cNvPr>
          <p:cNvSpPr txBox="1"/>
          <p:nvPr/>
        </p:nvSpPr>
        <p:spPr>
          <a:xfrm>
            <a:off x="8577943" y="275771"/>
            <a:ext cx="3280228" cy="55734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03762" y="0"/>
            <a:ext cx="768823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Remember, September </a:t>
            </a:r>
            <a:r>
              <a:rPr lang="en-US" sz="4000" dirty="0">
                <a:solidFill>
                  <a:srgbClr val="000000"/>
                </a:solidFill>
              </a:rPr>
              <a:t>15 was chosen as the starting point for </a:t>
            </a:r>
            <a:r>
              <a:rPr lang="en-US" sz="4000" b="1" i="1" dirty="0" smtClean="0">
                <a:solidFill>
                  <a:srgbClr val="000000"/>
                </a:solidFill>
              </a:rPr>
              <a:t>Hispanic Heritage Month </a:t>
            </a:r>
            <a:r>
              <a:rPr lang="en-US" sz="4000" dirty="0" smtClean="0">
                <a:solidFill>
                  <a:srgbClr val="000000"/>
                </a:solidFill>
              </a:rPr>
              <a:t>because </a:t>
            </a:r>
            <a:r>
              <a:rPr lang="en-US" sz="4000" dirty="0">
                <a:solidFill>
                  <a:srgbClr val="000000"/>
                </a:solidFill>
              </a:rPr>
              <a:t>it is the anniversary of the independence of </a:t>
            </a:r>
            <a:r>
              <a:rPr lang="en-US" sz="4000" b="1" i="1" u="sng" dirty="0">
                <a:solidFill>
                  <a:srgbClr val="000000"/>
                </a:solidFill>
              </a:rPr>
              <a:t>five</a:t>
            </a:r>
            <a:r>
              <a:rPr lang="en-US" sz="4000" dirty="0">
                <a:solidFill>
                  <a:srgbClr val="000000"/>
                </a:solidFill>
              </a:rPr>
              <a:t> Latin American countries:  </a:t>
            </a:r>
          </a:p>
          <a:p>
            <a:pPr algn="ctr"/>
            <a:r>
              <a:rPr lang="en-US" sz="4000" b="1" dirty="0">
                <a:solidFill>
                  <a:srgbClr val="000000"/>
                </a:solidFill>
              </a:rPr>
              <a:t>Costa Rica, El Salvador, Guatemala, Honduras, &amp; Nicaragua  </a:t>
            </a:r>
          </a:p>
          <a:p>
            <a:pPr algn="ctr"/>
            <a:r>
              <a:rPr lang="en-US" sz="4000" dirty="0">
                <a:solidFill>
                  <a:srgbClr val="000000"/>
                </a:solidFill>
              </a:rPr>
              <a:t>They all declared their independence from Spain </a:t>
            </a:r>
            <a:r>
              <a:rPr lang="en-US" sz="4000" b="1" dirty="0">
                <a:solidFill>
                  <a:srgbClr val="000000"/>
                </a:solidFill>
              </a:rPr>
              <a:t>September 15, 1821</a:t>
            </a:r>
            <a:r>
              <a:rPr lang="en-US" sz="4000" dirty="0">
                <a:solidFill>
                  <a:srgbClr val="000000"/>
                </a:solidFill>
              </a:rPr>
              <a:t>.</a:t>
            </a:r>
            <a:endParaRPr lang="en-US" sz="40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26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32847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500" dirty="0" smtClean="0"/>
              <a:t>The </a:t>
            </a:r>
            <a:r>
              <a:rPr lang="en-US" sz="4500" dirty="0"/>
              <a:t>Nicaraguan flag has two blue stripes that represent the two oceans that border the country.  </a:t>
            </a:r>
            <a:endParaRPr lang="en-US" sz="45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5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6318913" cy="563652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9040" y="0"/>
            <a:ext cx="5722960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 smtClean="0"/>
              <a:t>The Nicaraguan </a:t>
            </a:r>
            <a:r>
              <a:rPr lang="en-US" sz="3500" dirty="0"/>
              <a:t>coat of arms has the following symbols:  </a:t>
            </a:r>
            <a:endParaRPr lang="en-US" sz="3500" dirty="0" smtClean="0"/>
          </a:p>
          <a:p>
            <a:r>
              <a:rPr lang="en-US" sz="3500" dirty="0" smtClean="0"/>
              <a:t>a </a:t>
            </a:r>
            <a:r>
              <a:rPr lang="en-US" sz="3500" dirty="0"/>
              <a:t>triangle (equality), </a:t>
            </a:r>
            <a:endParaRPr lang="en-US" sz="3500" dirty="0" smtClean="0"/>
          </a:p>
          <a:p>
            <a:r>
              <a:rPr lang="en-US" sz="3500" dirty="0" smtClean="0"/>
              <a:t>a </a:t>
            </a:r>
            <a:r>
              <a:rPr lang="en-US" sz="3500" dirty="0"/>
              <a:t>rainbow (peace), </a:t>
            </a:r>
            <a:endParaRPr lang="en-US" sz="3500" dirty="0" smtClean="0"/>
          </a:p>
          <a:p>
            <a:r>
              <a:rPr lang="en-US" sz="3500" dirty="0" smtClean="0"/>
              <a:t>a </a:t>
            </a:r>
            <a:r>
              <a:rPr lang="en-US" sz="3500" dirty="0"/>
              <a:t>red hat (liberty), </a:t>
            </a:r>
            <a:endParaRPr lang="en-US" sz="3500" dirty="0" smtClean="0"/>
          </a:p>
          <a:p>
            <a:r>
              <a:rPr lang="en-US" sz="3500" dirty="0" smtClean="0"/>
              <a:t>five </a:t>
            </a:r>
            <a:r>
              <a:rPr lang="en-US" sz="3500" dirty="0"/>
              <a:t>volcanoes (the brotherhood between the 5 Central American countries of Nicaragua, El Salvador, Honduras, Costa Rica, &amp; Guatemala</a:t>
            </a:r>
            <a:r>
              <a:rPr lang="en-US" sz="3500" dirty="0" smtClean="0"/>
              <a:t>).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81252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7099" y="95534"/>
            <a:ext cx="6073253" cy="736979"/>
          </a:xfrm>
          <a:prstGeom prst="rect">
            <a:avLst/>
          </a:prstGeom>
          <a:solidFill>
            <a:srgbClr val="336699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0927" y="1143000"/>
            <a:ext cx="91440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ln>
                  <a:solidFill>
                    <a:srgbClr val="FFFFFF"/>
                  </a:solidFill>
                </a:ln>
                <a:solidFill>
                  <a:srgbClr val="020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Nicaragua is home to the two largest lakes in Central America:  </a:t>
            </a:r>
            <a:endParaRPr lang="en-US" sz="6500" b="1" dirty="0" smtClean="0">
              <a:ln>
                <a:solidFill>
                  <a:srgbClr val="FFFFFF"/>
                </a:solidFill>
              </a:ln>
              <a:solidFill>
                <a:srgbClr val="0204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6500" b="1" dirty="0" smtClean="0">
                <a:ln>
                  <a:solidFill>
                    <a:srgbClr val="FFFFFF"/>
                  </a:solidFill>
                </a:ln>
                <a:solidFill>
                  <a:srgbClr val="020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Lake </a:t>
            </a:r>
            <a:r>
              <a:rPr lang="en-US" sz="6500" b="1" dirty="0">
                <a:ln>
                  <a:solidFill>
                    <a:srgbClr val="FFFFFF"/>
                  </a:solidFill>
                </a:ln>
                <a:solidFill>
                  <a:srgbClr val="020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Managua &amp;</a:t>
            </a:r>
            <a:r>
              <a:rPr lang="en-US" sz="6500" b="1" dirty="0" smtClean="0">
                <a:ln>
                  <a:solidFill>
                    <a:srgbClr val="FFFFFF"/>
                  </a:solidFill>
                </a:ln>
                <a:solidFill>
                  <a:srgbClr val="020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500" b="1" dirty="0">
                <a:ln>
                  <a:solidFill>
                    <a:srgbClr val="FFFFFF"/>
                  </a:solidFill>
                </a:ln>
                <a:solidFill>
                  <a:srgbClr val="020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Lake Nicaragua.</a:t>
            </a:r>
          </a:p>
        </p:txBody>
      </p:sp>
    </p:spTree>
    <p:extLst>
      <p:ext uri="{BB962C8B-B14F-4D97-AF65-F5344CB8AC3E}">
        <p14:creationId xmlns:p14="http://schemas.microsoft.com/office/powerpoint/2010/main" val="223410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2231</TotalTime>
  <Words>841</Words>
  <Application>Microsoft Office PowerPoint</Application>
  <PresentationFormat>Widescreen</PresentationFormat>
  <Paragraphs>67</Paragraphs>
  <Slides>20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Hoy vamos a…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Día de Independencia nicaragüense, 15/9/1821</vt:lpstr>
      <vt:lpstr>PowerPoint Presentation</vt:lpstr>
      <vt:lpstr>La Batalla de San Jacinto hacienda:</vt:lpstr>
      <vt:lpstr>Baile folklórico de Nicaragua: Baile de Gigante</vt:lpstr>
      <vt:lpstr>PowerPoint Presentation</vt:lpstr>
      <vt:lpstr>PowerPoint Presentation</vt:lpstr>
    </vt:vector>
  </TitlesOfParts>
  <Company>Gibson County Special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Misha Barbour</dc:creator>
  <cp:lastModifiedBy>Misha Heglar</cp:lastModifiedBy>
  <cp:revision>82</cp:revision>
  <dcterms:created xsi:type="dcterms:W3CDTF">2016-09-13T20:18:01Z</dcterms:created>
  <dcterms:modified xsi:type="dcterms:W3CDTF">2017-09-15T20:39:03Z</dcterms:modified>
</cp:coreProperties>
</file>