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86" r:id="rId3"/>
    <p:sldId id="256" r:id="rId4"/>
    <p:sldId id="273" r:id="rId5"/>
    <p:sldId id="274" r:id="rId6"/>
    <p:sldId id="260" r:id="rId7"/>
    <p:sldId id="276" r:id="rId8"/>
    <p:sldId id="264" r:id="rId9"/>
    <p:sldId id="279" r:id="rId10"/>
    <p:sldId id="258" r:id="rId11"/>
    <p:sldId id="281" r:id="rId12"/>
    <p:sldId id="277" r:id="rId13"/>
    <p:sldId id="282" r:id="rId14"/>
    <p:sldId id="278" r:id="rId15"/>
    <p:sldId id="267" r:id="rId16"/>
    <p:sldId id="268" r:id="rId17"/>
    <p:sldId id="269" r:id="rId18"/>
    <p:sldId id="275" r:id="rId19"/>
    <p:sldId id="262" r:id="rId20"/>
    <p:sldId id="271"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snapToGrid="0">
      <p:cViewPr varScale="1">
        <p:scale>
          <a:sx n="75" d="100"/>
          <a:sy n="75" d="100"/>
        </p:scale>
        <p:origin x="2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66F54-0B5D-41C1-8B8E-DCF513CC9DC8}" type="datetimeFigureOut">
              <a:rPr lang="en-US" smtClean="0"/>
              <a:t>9/14/2017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BF623-F82A-4ED9-A0A5-3F245C1947D3}" type="slidenum">
              <a:rPr lang="en-US" smtClean="0"/>
              <a:t>‹#›</a:t>
            </a:fld>
            <a:endParaRPr lang="en-US"/>
          </a:p>
        </p:txBody>
      </p:sp>
    </p:spTree>
    <p:extLst>
      <p:ext uri="{BB962C8B-B14F-4D97-AF65-F5344CB8AC3E}">
        <p14:creationId xmlns:p14="http://schemas.microsoft.com/office/powerpoint/2010/main" val="99516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ravel.nationalgeographic.com/travel/world-heritage/machu-picchu/#/wide-machu-picchu-temple-of-the-sun_92491_600x450.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ravel.nationalgeographic.com/travel/top-10/peru/machu-picchu/secrets/#page=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a:t>
            </a:fld>
            <a:endParaRPr lang="en-US"/>
          </a:p>
        </p:txBody>
      </p:sp>
    </p:spTree>
    <p:extLst>
      <p:ext uri="{BB962C8B-B14F-4D97-AF65-F5344CB8AC3E}">
        <p14:creationId xmlns:p14="http://schemas.microsoft.com/office/powerpoint/2010/main" val="146495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http://travel.nationalgeographic.com/travel/world-heritage/machu-picchu/#/wide-machu-picchu-temple-of-the-sun_92491_600x450.jpg</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20</a:t>
            </a:fld>
            <a:endParaRPr lang="en-US"/>
          </a:p>
        </p:txBody>
      </p:sp>
    </p:spTree>
    <p:extLst>
      <p:ext uri="{BB962C8B-B14F-4D97-AF65-F5344CB8AC3E}">
        <p14:creationId xmlns:p14="http://schemas.microsoft.com/office/powerpoint/2010/main" val="225194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a:t>
            </a:fld>
            <a:endParaRPr lang="en-US"/>
          </a:p>
        </p:txBody>
      </p:sp>
    </p:spTree>
    <p:extLst>
      <p:ext uri="{BB962C8B-B14F-4D97-AF65-F5344CB8AC3E}">
        <p14:creationId xmlns:p14="http://schemas.microsoft.com/office/powerpoint/2010/main" val="335927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http://www.climatestotravel.com/climate/peru</a:t>
            </a:r>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6</a:t>
            </a:fld>
            <a:endParaRPr lang="en-US"/>
          </a:p>
        </p:txBody>
      </p:sp>
    </p:spTree>
    <p:extLst>
      <p:ext uri="{BB962C8B-B14F-4D97-AF65-F5344CB8AC3E}">
        <p14:creationId xmlns:p14="http://schemas.microsoft.com/office/powerpoint/2010/main" val="145069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http://respuestas.tips/cual-es-el-significado-de-los-colores-de-la-bandera-peruana/</a:t>
            </a:r>
          </a:p>
          <a:p>
            <a:r>
              <a:rPr lang="en-US" dirty="0" smtClean="0"/>
              <a:t>https://www.britannica.com/biography/Jose-de-San-Martin</a:t>
            </a:r>
          </a:p>
          <a:p>
            <a:r>
              <a:rPr lang="en-US" dirty="0" smtClean="0"/>
              <a:t>http://www.historytoday.com/richard-cavendish/liberation-peru</a:t>
            </a:r>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9</a:t>
            </a:fld>
            <a:endParaRPr lang="en-US"/>
          </a:p>
        </p:txBody>
      </p:sp>
    </p:spTree>
    <p:extLst>
      <p:ext uri="{BB962C8B-B14F-4D97-AF65-F5344CB8AC3E}">
        <p14:creationId xmlns:p14="http://schemas.microsoft.com/office/powerpoint/2010/main" val="408769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http://respuestas.tips/cual-es-el-significado-de-los-colores-de-la-bandera-peruana/</a:t>
            </a:r>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10</a:t>
            </a:fld>
            <a:endParaRPr lang="en-US"/>
          </a:p>
        </p:txBody>
      </p:sp>
    </p:spTree>
    <p:extLst>
      <p:ext uri="{BB962C8B-B14F-4D97-AF65-F5344CB8AC3E}">
        <p14:creationId xmlns:p14="http://schemas.microsoft.com/office/powerpoint/2010/main" val="151488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http://respuestas.tips/cual-es-el-significado-de-los-colores-de-la-bandera-peruana/</a:t>
            </a:r>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11</a:t>
            </a:fld>
            <a:endParaRPr lang="en-US"/>
          </a:p>
        </p:txBody>
      </p:sp>
    </p:spTree>
    <p:extLst>
      <p:ext uri="{BB962C8B-B14F-4D97-AF65-F5344CB8AC3E}">
        <p14:creationId xmlns:p14="http://schemas.microsoft.com/office/powerpoint/2010/main" val="239382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https://www.potatogoodness.com/potato-fun-facts-history/</a:t>
            </a:r>
          </a:p>
          <a:p>
            <a:r>
              <a:rPr lang="en-US" dirty="0" smtClean="0"/>
              <a:t>http://quatr.us/food/potatoes.htm</a:t>
            </a:r>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13</a:t>
            </a:fld>
            <a:endParaRPr lang="en-US"/>
          </a:p>
        </p:txBody>
      </p:sp>
    </p:spTree>
    <p:extLst>
      <p:ext uri="{BB962C8B-B14F-4D97-AF65-F5344CB8AC3E}">
        <p14:creationId xmlns:p14="http://schemas.microsoft.com/office/powerpoint/2010/main" val="427181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7DBF623-F82A-4ED9-A0A5-3F245C1947D3}" type="slidenum">
              <a:rPr lang="en-US" smtClean="0"/>
              <a:t>16</a:t>
            </a:fld>
            <a:endParaRPr lang="en-US"/>
          </a:p>
        </p:txBody>
      </p:sp>
    </p:spTree>
    <p:extLst>
      <p:ext uri="{BB962C8B-B14F-4D97-AF65-F5344CB8AC3E}">
        <p14:creationId xmlns:p14="http://schemas.microsoft.com/office/powerpoint/2010/main" val="218263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hlinkClick r:id="rId3"/>
              </a:rPr>
              <a:t>http://travel.nationalgeographic.com/travel/top-10/peru/machu-picchu/secrets/#page=2</a:t>
            </a:r>
            <a:r>
              <a:rPr lang="en-US" sz="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47DBF623-F82A-4ED9-A0A5-3F245C1947D3}" type="slidenum">
              <a:rPr lang="en-US" smtClean="0"/>
              <a:t>19</a:t>
            </a:fld>
            <a:endParaRPr lang="en-US"/>
          </a:p>
        </p:txBody>
      </p:sp>
    </p:spTree>
    <p:extLst>
      <p:ext uri="{BB962C8B-B14F-4D97-AF65-F5344CB8AC3E}">
        <p14:creationId xmlns:p14="http://schemas.microsoft.com/office/powerpoint/2010/main" val="362732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2E4B44-D4F9-469E-AAB8-7B59D953B99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317702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E4B44-D4F9-469E-AAB8-7B59D953B99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234677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E4B44-D4F9-469E-AAB8-7B59D953B99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101123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E4B44-D4F9-469E-AAB8-7B59D953B99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14938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2E4B44-D4F9-469E-AAB8-7B59D953B99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190697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2E4B44-D4F9-469E-AAB8-7B59D953B99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257069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2E4B44-D4F9-469E-AAB8-7B59D953B99E}"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294080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2E4B44-D4F9-469E-AAB8-7B59D953B99E}"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78812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E4B44-D4F9-469E-AAB8-7B59D953B99E}"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124483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E4B44-D4F9-469E-AAB8-7B59D953B99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381994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E4B44-D4F9-469E-AAB8-7B59D953B99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29BF2-AB65-47C6-8269-0EFD07F60A83}" type="slidenum">
              <a:rPr lang="en-US" smtClean="0"/>
              <a:t>‹#›</a:t>
            </a:fld>
            <a:endParaRPr lang="en-US"/>
          </a:p>
        </p:txBody>
      </p:sp>
    </p:spTree>
    <p:extLst>
      <p:ext uri="{BB962C8B-B14F-4D97-AF65-F5344CB8AC3E}">
        <p14:creationId xmlns:p14="http://schemas.microsoft.com/office/powerpoint/2010/main" val="338621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E4B44-D4F9-469E-AAB8-7B59D953B99E}" type="datetimeFigureOut">
              <a:rPr lang="en-US" smtClean="0"/>
              <a:t>9/14/2017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9BF2-AB65-47C6-8269-0EFD07F60A83}" type="slidenum">
              <a:rPr lang="en-US" smtClean="0"/>
              <a:t>‹#›</a:t>
            </a:fld>
            <a:endParaRPr lang="en-US"/>
          </a:p>
        </p:txBody>
      </p:sp>
    </p:spTree>
    <p:extLst>
      <p:ext uri="{BB962C8B-B14F-4D97-AF65-F5344CB8AC3E}">
        <p14:creationId xmlns:p14="http://schemas.microsoft.com/office/powerpoint/2010/main" val="320214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iS4V1mMhes" TargetMode="External"/><Relationship Id="rId2" Type="http://schemas.openxmlformats.org/officeDocument/2006/relationships/slideLayout" Target="../slideLayouts/slideLayout8.xml"/><Relationship Id="rId1" Type="http://schemas.openxmlformats.org/officeDocument/2006/relationships/video" Target="https://www.youtube.com/embed/HiS4V1mMhes"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com/topics/machu-picchu/videos/machu-picch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gi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3272" y="1009534"/>
            <a:ext cx="12235272" cy="622534"/>
          </a:xfrm>
        </p:spPr>
        <p:txBody>
          <a:bodyPr>
            <a:noAutofit/>
          </a:bodyPr>
          <a:lstStyle/>
          <a:p>
            <a:r>
              <a:rPr lang="en-US" sz="3500" dirty="0" err="1">
                <a:solidFill>
                  <a:srgbClr val="FF0000"/>
                </a:solidFill>
              </a:rPr>
              <a:t>Responda</a:t>
            </a:r>
            <a:r>
              <a:rPr lang="en-US" sz="3500" dirty="0">
                <a:solidFill>
                  <a:srgbClr val="FF0000"/>
                </a:solidFill>
              </a:rPr>
              <a:t> a las </a:t>
            </a:r>
            <a:r>
              <a:rPr lang="en-US" sz="3500" dirty="0" err="1">
                <a:solidFill>
                  <a:srgbClr val="FF0000"/>
                </a:solidFill>
              </a:rPr>
              <a:t>siguientes</a:t>
            </a:r>
            <a:r>
              <a:rPr lang="en-US" sz="3500" dirty="0">
                <a:solidFill>
                  <a:srgbClr val="FF0000"/>
                </a:solidFill>
              </a:rPr>
              <a:t> </a:t>
            </a:r>
            <a:r>
              <a:rPr lang="en-US" sz="3500" dirty="0" smtClean="0">
                <a:solidFill>
                  <a:srgbClr val="FF0000"/>
                </a:solidFill>
              </a:rPr>
              <a:t>con </a:t>
            </a:r>
            <a:r>
              <a:rPr lang="en-US" sz="3500" dirty="0" err="1" smtClean="0">
                <a:solidFill>
                  <a:srgbClr val="FF0000"/>
                </a:solidFill>
              </a:rPr>
              <a:t>verdad</a:t>
            </a:r>
            <a:r>
              <a:rPr lang="en-US" sz="3500" dirty="0" smtClean="0">
                <a:solidFill>
                  <a:srgbClr val="FF0000"/>
                </a:solidFill>
              </a:rPr>
              <a:t> o </a:t>
            </a:r>
            <a:r>
              <a:rPr lang="en-US" sz="3500" dirty="0" err="1" smtClean="0">
                <a:solidFill>
                  <a:srgbClr val="FF0000"/>
                </a:solidFill>
              </a:rPr>
              <a:t>falso</a:t>
            </a:r>
            <a:r>
              <a:rPr lang="en-US" sz="3500" dirty="0" smtClean="0">
                <a:solidFill>
                  <a:srgbClr val="FF0000"/>
                </a:solidFill>
              </a:rPr>
              <a:t>:</a:t>
            </a:r>
            <a:endParaRPr lang="en-US" sz="3500" dirty="0">
              <a:solidFill>
                <a:srgbClr val="FF0000"/>
              </a:solidFill>
            </a:endParaRPr>
          </a:p>
        </p:txBody>
      </p:sp>
      <p:sp>
        <p:nvSpPr>
          <p:cNvPr id="3" name="Content Placeholder 2"/>
          <p:cNvSpPr>
            <a:spLocks noGrp="1"/>
          </p:cNvSpPr>
          <p:nvPr>
            <p:ph sz="half" idx="2"/>
          </p:nvPr>
        </p:nvSpPr>
        <p:spPr>
          <a:xfrm>
            <a:off x="0" y="1498600"/>
            <a:ext cx="12192000" cy="5359400"/>
          </a:xfrm>
        </p:spPr>
        <p:txBody>
          <a:bodyPr>
            <a:normAutofit/>
          </a:bodyPr>
          <a:lstStyle/>
          <a:p>
            <a:pPr marL="514350" indent="-514350">
              <a:buFont typeface="+mj-lt"/>
              <a:buAutoNum type="arabicParenR"/>
            </a:pPr>
            <a:r>
              <a:rPr lang="es-ES" sz="2200" dirty="0" err="1" smtClean="0"/>
              <a:t>The</a:t>
            </a:r>
            <a:r>
              <a:rPr lang="es-ES" sz="2200" dirty="0" smtClean="0"/>
              <a:t> capital </a:t>
            </a:r>
            <a:r>
              <a:rPr lang="es-ES" sz="2200" dirty="0" err="1" smtClean="0"/>
              <a:t>city</a:t>
            </a:r>
            <a:r>
              <a:rPr lang="es-ES" sz="2200" dirty="0" smtClean="0"/>
              <a:t> of La República Dominicana </a:t>
            </a:r>
            <a:r>
              <a:rPr lang="es-ES" sz="2200" dirty="0" err="1" smtClean="0"/>
              <a:t>is</a:t>
            </a:r>
            <a:r>
              <a:rPr lang="es-ES" sz="2200" dirty="0" smtClean="0"/>
              <a:t> </a:t>
            </a:r>
            <a:r>
              <a:rPr lang="es-ES" sz="2200" dirty="0" err="1" smtClean="0"/>
              <a:t>the</a:t>
            </a:r>
            <a:r>
              <a:rPr lang="es-ES" sz="2200" dirty="0" smtClean="0"/>
              <a:t> </a:t>
            </a:r>
            <a:r>
              <a:rPr lang="es-ES" sz="2200" dirty="0" err="1" smtClean="0"/>
              <a:t>oldest</a:t>
            </a:r>
            <a:r>
              <a:rPr lang="es-ES" sz="2200" dirty="0" smtClean="0"/>
              <a:t> in </a:t>
            </a:r>
            <a:r>
              <a:rPr lang="es-ES" sz="2200" dirty="0" err="1" smtClean="0"/>
              <a:t>the</a:t>
            </a:r>
            <a:r>
              <a:rPr lang="es-ES" sz="2200" dirty="0" smtClean="0"/>
              <a:t> ‘new </a:t>
            </a:r>
            <a:r>
              <a:rPr lang="es-ES" sz="2200" dirty="0" err="1" smtClean="0"/>
              <a:t>world</a:t>
            </a:r>
            <a:r>
              <a:rPr lang="es-ES" sz="2200" dirty="0" smtClean="0"/>
              <a:t>:’ La Habana.</a:t>
            </a:r>
          </a:p>
          <a:p>
            <a:pPr marL="514350" indent="-514350">
              <a:buFont typeface="+mj-lt"/>
              <a:buAutoNum type="arabicParenR"/>
            </a:pPr>
            <a:r>
              <a:rPr lang="es-ES" sz="2200" dirty="0" err="1" smtClean="0"/>
              <a:t>The</a:t>
            </a:r>
            <a:r>
              <a:rPr lang="es-ES" sz="2200" dirty="0" smtClean="0"/>
              <a:t> Cuban Son </a:t>
            </a:r>
            <a:r>
              <a:rPr lang="es-ES" sz="2200" dirty="0" err="1" smtClean="0"/>
              <a:t>was</a:t>
            </a:r>
            <a:r>
              <a:rPr lang="es-ES" sz="2200" dirty="0" smtClean="0"/>
              <a:t> </a:t>
            </a:r>
            <a:r>
              <a:rPr lang="es-ES" sz="2200" dirty="0" err="1" smtClean="0"/>
              <a:t>heavily</a:t>
            </a:r>
            <a:r>
              <a:rPr lang="es-ES" sz="2200" dirty="0" smtClean="0"/>
              <a:t> </a:t>
            </a:r>
            <a:r>
              <a:rPr lang="es-ES" sz="2200" dirty="0" err="1" smtClean="0"/>
              <a:t>influenced</a:t>
            </a:r>
            <a:r>
              <a:rPr lang="es-ES" sz="2200" dirty="0" smtClean="0"/>
              <a:t> </a:t>
            </a:r>
            <a:r>
              <a:rPr lang="es-ES" sz="2200" dirty="0" err="1" smtClean="0"/>
              <a:t>from</a:t>
            </a:r>
            <a:r>
              <a:rPr lang="es-ES" sz="2200" dirty="0" smtClean="0"/>
              <a:t> </a:t>
            </a:r>
            <a:r>
              <a:rPr lang="es-ES" sz="2200" dirty="0" err="1" smtClean="0"/>
              <a:t>African</a:t>
            </a:r>
            <a:r>
              <a:rPr lang="es-ES" sz="2200" dirty="0" smtClean="0"/>
              <a:t> </a:t>
            </a:r>
            <a:r>
              <a:rPr lang="es-ES" sz="2200" dirty="0" err="1" smtClean="0"/>
              <a:t>rhythms</a:t>
            </a:r>
            <a:r>
              <a:rPr lang="es-ES" sz="2200" dirty="0" smtClean="0"/>
              <a:t> &amp; </a:t>
            </a:r>
            <a:r>
              <a:rPr lang="es-ES" sz="2200" dirty="0" err="1" smtClean="0"/>
              <a:t>is</a:t>
            </a:r>
            <a:r>
              <a:rPr lang="es-ES" sz="2200" dirty="0" smtClean="0"/>
              <a:t> </a:t>
            </a:r>
            <a:r>
              <a:rPr lang="es-ES" sz="2200" dirty="0" err="1" smtClean="0"/>
              <a:t>the</a:t>
            </a:r>
            <a:r>
              <a:rPr lang="es-ES" sz="2200" dirty="0" smtClean="0"/>
              <a:t> base of </a:t>
            </a:r>
            <a:r>
              <a:rPr lang="es-ES" sz="2200" dirty="0" err="1" smtClean="0"/>
              <a:t>the</a:t>
            </a:r>
            <a:r>
              <a:rPr lang="es-ES" sz="2200" dirty="0" smtClean="0"/>
              <a:t> salsa </a:t>
            </a:r>
            <a:r>
              <a:rPr lang="es-ES" sz="2200" dirty="0" err="1" smtClean="0"/>
              <a:t>music</a:t>
            </a:r>
            <a:r>
              <a:rPr lang="es-ES" sz="2200" dirty="0" smtClean="0"/>
              <a:t> </a:t>
            </a:r>
            <a:r>
              <a:rPr lang="es-ES" sz="2200" dirty="0" err="1" smtClean="0"/>
              <a:t>rhythms</a:t>
            </a:r>
            <a:r>
              <a:rPr lang="es-ES" sz="2200" dirty="0" smtClean="0"/>
              <a:t> </a:t>
            </a:r>
            <a:r>
              <a:rPr lang="es-ES" sz="2200" dirty="0" err="1" smtClean="0"/>
              <a:t>that</a:t>
            </a:r>
            <a:r>
              <a:rPr lang="es-ES" sz="2200" dirty="0" smtClean="0"/>
              <a:t> </a:t>
            </a:r>
            <a:r>
              <a:rPr lang="es-ES" sz="2200" dirty="0" err="1" smtClean="0"/>
              <a:t>we</a:t>
            </a:r>
            <a:r>
              <a:rPr lang="es-ES" sz="2200" dirty="0" smtClean="0"/>
              <a:t> </a:t>
            </a:r>
            <a:r>
              <a:rPr lang="es-ES" sz="2200" dirty="0" err="1" smtClean="0"/>
              <a:t>know</a:t>
            </a:r>
            <a:r>
              <a:rPr lang="es-ES" sz="2200" dirty="0" smtClean="0"/>
              <a:t> </a:t>
            </a:r>
            <a:r>
              <a:rPr lang="es-ES" sz="2200" dirty="0" err="1" smtClean="0"/>
              <a:t>today</a:t>
            </a:r>
            <a:r>
              <a:rPr lang="es-ES" sz="2200" dirty="0" smtClean="0"/>
              <a:t>.</a:t>
            </a:r>
          </a:p>
          <a:p>
            <a:pPr marL="514350" indent="-514350">
              <a:buFont typeface="+mj-lt"/>
              <a:buAutoNum type="arabicParenR"/>
            </a:pPr>
            <a:r>
              <a:rPr lang="es-ES" sz="2200" dirty="0" smtClean="0"/>
              <a:t>Ecuador </a:t>
            </a:r>
            <a:r>
              <a:rPr lang="es-ES" sz="2200" dirty="0" err="1" smtClean="0"/>
              <a:t>is</a:t>
            </a:r>
            <a:r>
              <a:rPr lang="es-ES" sz="2200" dirty="0" smtClean="0"/>
              <a:t> </a:t>
            </a:r>
            <a:r>
              <a:rPr lang="es-ES" sz="2200" dirty="0" err="1" smtClean="0"/>
              <a:t>both</a:t>
            </a:r>
            <a:r>
              <a:rPr lang="es-ES" sz="2200" dirty="0" smtClean="0"/>
              <a:t> </a:t>
            </a:r>
            <a:r>
              <a:rPr lang="es-ES" sz="2200" dirty="0" err="1" smtClean="0"/>
              <a:t>the</a:t>
            </a:r>
            <a:r>
              <a:rPr lang="es-ES" sz="2200" dirty="0" smtClean="0"/>
              <a:t> </a:t>
            </a:r>
            <a:r>
              <a:rPr lang="es-ES" sz="2200" dirty="0" err="1" smtClean="0"/>
              <a:t>name</a:t>
            </a:r>
            <a:r>
              <a:rPr lang="es-ES" sz="2200" dirty="0" smtClean="0"/>
              <a:t> of a country &amp; </a:t>
            </a:r>
            <a:r>
              <a:rPr lang="es-ES" sz="2200" dirty="0" err="1" smtClean="0"/>
              <a:t>the</a:t>
            </a:r>
            <a:r>
              <a:rPr lang="es-ES" sz="2200" dirty="0" smtClean="0"/>
              <a:t> </a:t>
            </a:r>
            <a:r>
              <a:rPr lang="es-ES" sz="2200" dirty="0" err="1" smtClean="0"/>
              <a:t>name</a:t>
            </a:r>
            <a:r>
              <a:rPr lang="es-ES" sz="2200" dirty="0" smtClean="0"/>
              <a:t> of </a:t>
            </a:r>
            <a:r>
              <a:rPr lang="es-ES" sz="2200" dirty="0" err="1" smtClean="0"/>
              <a:t>the</a:t>
            </a:r>
            <a:r>
              <a:rPr lang="es-ES" sz="2200" dirty="0" smtClean="0"/>
              <a:t> </a:t>
            </a:r>
            <a:r>
              <a:rPr lang="es-ES" sz="2200" dirty="0" err="1" smtClean="0"/>
              <a:t>Equator</a:t>
            </a:r>
            <a:r>
              <a:rPr lang="es-ES" sz="2200" dirty="0" smtClean="0"/>
              <a:t> in </a:t>
            </a:r>
            <a:r>
              <a:rPr lang="es-ES" sz="2200" dirty="0" err="1" smtClean="0"/>
              <a:t>Spanish</a:t>
            </a:r>
            <a:r>
              <a:rPr lang="es-ES" sz="2200" dirty="0" smtClean="0"/>
              <a:t>.</a:t>
            </a:r>
          </a:p>
          <a:p>
            <a:pPr marL="514350" indent="-514350">
              <a:buFont typeface="+mj-lt"/>
              <a:buAutoNum type="arabicParenR"/>
            </a:pPr>
            <a:r>
              <a:rPr lang="es-ES" sz="2200" dirty="0" err="1" smtClean="0"/>
              <a:t>Both</a:t>
            </a:r>
            <a:r>
              <a:rPr lang="es-ES" sz="2200" dirty="0" smtClean="0"/>
              <a:t> </a:t>
            </a:r>
            <a:r>
              <a:rPr lang="es-ES" sz="2200" dirty="0" err="1" smtClean="0"/>
              <a:t>here</a:t>
            </a:r>
            <a:r>
              <a:rPr lang="es-ES" sz="2200" dirty="0" smtClean="0"/>
              <a:t> in </a:t>
            </a:r>
            <a:r>
              <a:rPr lang="es-ES" sz="2200" dirty="0" err="1" smtClean="0"/>
              <a:t>the</a:t>
            </a:r>
            <a:r>
              <a:rPr lang="es-ES" sz="2200" dirty="0" smtClean="0"/>
              <a:t> USA &amp; in Ecuador </a:t>
            </a:r>
            <a:r>
              <a:rPr lang="es-ES" sz="2200" dirty="0" err="1" smtClean="0"/>
              <a:t>we</a:t>
            </a:r>
            <a:r>
              <a:rPr lang="es-ES" sz="2200" dirty="0" smtClean="0"/>
              <a:t> </a:t>
            </a:r>
            <a:r>
              <a:rPr lang="es-ES" sz="2200" dirty="0" err="1" smtClean="0"/>
              <a:t>have</a:t>
            </a:r>
            <a:r>
              <a:rPr lang="es-ES" sz="2200" dirty="0" smtClean="0"/>
              <a:t> </a:t>
            </a:r>
            <a:r>
              <a:rPr lang="es-ES" sz="2200" dirty="0" err="1" smtClean="0"/>
              <a:t>the</a:t>
            </a:r>
            <a:r>
              <a:rPr lang="es-ES" sz="2200" dirty="0" smtClean="0"/>
              <a:t> cultural </a:t>
            </a:r>
            <a:r>
              <a:rPr lang="es-ES" sz="2200" dirty="0" err="1" smtClean="0"/>
              <a:t>perspective</a:t>
            </a:r>
            <a:r>
              <a:rPr lang="es-ES" sz="2200" dirty="0" smtClean="0"/>
              <a:t> </a:t>
            </a:r>
            <a:r>
              <a:rPr lang="es-ES" sz="2200" dirty="0" err="1" smtClean="0"/>
              <a:t>that</a:t>
            </a:r>
            <a:r>
              <a:rPr lang="es-ES" sz="2200" dirty="0" smtClean="0"/>
              <a:t> Friday </a:t>
            </a:r>
            <a:r>
              <a:rPr lang="es-ES" sz="2200" dirty="0" err="1" smtClean="0"/>
              <a:t>the</a:t>
            </a:r>
            <a:r>
              <a:rPr lang="es-ES" sz="2200" dirty="0" smtClean="0"/>
              <a:t> 13th </a:t>
            </a:r>
            <a:r>
              <a:rPr lang="es-ES" sz="2200" dirty="0" err="1" smtClean="0"/>
              <a:t>is</a:t>
            </a:r>
            <a:r>
              <a:rPr lang="es-ES" sz="2200" dirty="0" smtClean="0"/>
              <a:t> </a:t>
            </a:r>
            <a:r>
              <a:rPr lang="es-ES" sz="2200" dirty="0" err="1" smtClean="0"/>
              <a:t>bad</a:t>
            </a:r>
            <a:r>
              <a:rPr lang="es-ES" sz="2200" dirty="0" smtClean="0"/>
              <a:t>.</a:t>
            </a:r>
          </a:p>
          <a:p>
            <a:pPr marL="514350" indent="-514350">
              <a:buFont typeface="+mj-lt"/>
              <a:buAutoNum type="arabicParenR"/>
            </a:pPr>
            <a:r>
              <a:rPr lang="es-ES" sz="2200" dirty="0" err="1" smtClean="0"/>
              <a:t>Ecuador’s</a:t>
            </a:r>
            <a:r>
              <a:rPr lang="es-ES" sz="2200" dirty="0" smtClean="0"/>
              <a:t> </a:t>
            </a:r>
            <a:r>
              <a:rPr lang="es-ES" sz="2200" dirty="0" err="1" smtClean="0"/>
              <a:t>official</a:t>
            </a:r>
            <a:r>
              <a:rPr lang="es-ES" sz="2200" dirty="0" smtClean="0"/>
              <a:t> </a:t>
            </a:r>
            <a:r>
              <a:rPr lang="es-ES" sz="2200" dirty="0" err="1" smtClean="0"/>
              <a:t>language</a:t>
            </a:r>
            <a:r>
              <a:rPr lang="es-ES" sz="2200" dirty="0" smtClean="0"/>
              <a:t> </a:t>
            </a:r>
            <a:r>
              <a:rPr lang="es-ES" sz="2200" dirty="0" err="1" smtClean="0"/>
              <a:t>is</a:t>
            </a:r>
            <a:r>
              <a:rPr lang="es-ES" sz="2200" dirty="0" smtClean="0"/>
              <a:t> </a:t>
            </a:r>
            <a:r>
              <a:rPr lang="es-ES" sz="2200" dirty="0" err="1" smtClean="0"/>
              <a:t>Spanish</a:t>
            </a:r>
            <a:r>
              <a:rPr lang="es-ES" sz="2200" dirty="0" smtClean="0"/>
              <a:t>, </a:t>
            </a:r>
            <a:r>
              <a:rPr lang="es-ES" sz="2200" dirty="0" err="1" smtClean="0"/>
              <a:t>but</a:t>
            </a:r>
            <a:r>
              <a:rPr lang="es-ES" sz="2200" dirty="0" smtClean="0"/>
              <a:t> ten </a:t>
            </a:r>
            <a:r>
              <a:rPr lang="es-ES" sz="2200" dirty="0" err="1" smtClean="0"/>
              <a:t>other</a:t>
            </a:r>
            <a:r>
              <a:rPr lang="es-ES" sz="2200" dirty="0" smtClean="0"/>
              <a:t> </a:t>
            </a:r>
            <a:r>
              <a:rPr lang="es-ES" sz="2200" dirty="0" err="1" smtClean="0"/>
              <a:t>native</a:t>
            </a:r>
            <a:r>
              <a:rPr lang="es-ES" sz="2200" dirty="0" smtClean="0"/>
              <a:t> </a:t>
            </a:r>
            <a:r>
              <a:rPr lang="es-ES" sz="2200" dirty="0" err="1" smtClean="0"/>
              <a:t>languages</a:t>
            </a:r>
            <a:r>
              <a:rPr lang="es-ES" sz="2200" dirty="0" smtClean="0"/>
              <a:t> are </a:t>
            </a:r>
            <a:r>
              <a:rPr lang="es-ES" sz="2200" dirty="0" err="1" smtClean="0"/>
              <a:t>still</a:t>
            </a:r>
            <a:r>
              <a:rPr lang="es-ES" sz="2200" dirty="0" smtClean="0"/>
              <a:t> </a:t>
            </a:r>
            <a:r>
              <a:rPr lang="es-ES" sz="2200" dirty="0" err="1" smtClean="0"/>
              <a:t>spoken</a:t>
            </a:r>
            <a:r>
              <a:rPr lang="es-ES" sz="2200" dirty="0" smtClean="0"/>
              <a:t> </a:t>
            </a:r>
            <a:r>
              <a:rPr lang="es-ES" sz="2200" dirty="0" err="1" smtClean="0"/>
              <a:t>like</a:t>
            </a:r>
            <a:r>
              <a:rPr lang="es-ES" sz="2200" dirty="0" smtClean="0"/>
              <a:t> Quechua.</a:t>
            </a:r>
          </a:p>
          <a:p>
            <a:pPr marL="514350" indent="-514350">
              <a:buFont typeface="+mj-lt"/>
              <a:buAutoNum type="arabicParenR"/>
            </a:pPr>
            <a:r>
              <a:rPr lang="es-ES" sz="2200" dirty="0" smtClean="0"/>
              <a:t>Blue </a:t>
            </a:r>
            <a:r>
              <a:rPr lang="es-ES" sz="2200" dirty="0" err="1" smtClean="0"/>
              <a:t>is</a:t>
            </a:r>
            <a:r>
              <a:rPr lang="es-ES" sz="2200" dirty="0" smtClean="0"/>
              <a:t> a color </a:t>
            </a:r>
            <a:r>
              <a:rPr lang="es-ES" sz="2200" dirty="0" err="1" smtClean="0"/>
              <a:t>on</a:t>
            </a:r>
            <a:r>
              <a:rPr lang="es-ES" sz="2200" dirty="0" smtClean="0"/>
              <a:t> </a:t>
            </a:r>
            <a:r>
              <a:rPr lang="es-ES" sz="2200" dirty="0" err="1" smtClean="0"/>
              <a:t>the</a:t>
            </a:r>
            <a:r>
              <a:rPr lang="es-ES" sz="2200" dirty="0" smtClean="0"/>
              <a:t> </a:t>
            </a:r>
            <a:r>
              <a:rPr lang="es-ES" sz="2200" dirty="0" err="1" smtClean="0"/>
              <a:t>flags</a:t>
            </a:r>
            <a:r>
              <a:rPr lang="es-ES" sz="2200" dirty="0" smtClean="0"/>
              <a:t> of Uruguay, Puerto Rico, La República Dominicana, Cuba, &amp; Ecuador, </a:t>
            </a:r>
            <a:r>
              <a:rPr lang="es-ES" sz="2200" dirty="0" err="1" smtClean="0"/>
              <a:t>though</a:t>
            </a:r>
            <a:r>
              <a:rPr lang="es-ES" sz="2200" dirty="0" smtClean="0"/>
              <a:t> </a:t>
            </a:r>
            <a:r>
              <a:rPr lang="es-ES" sz="2200" dirty="0" err="1" smtClean="0"/>
              <a:t>it</a:t>
            </a:r>
            <a:r>
              <a:rPr lang="es-ES" sz="2200" dirty="0" smtClean="0"/>
              <a:t> has </a:t>
            </a:r>
            <a:r>
              <a:rPr lang="es-ES" sz="2200" dirty="0" err="1" smtClean="0"/>
              <a:t>carried</a:t>
            </a:r>
            <a:r>
              <a:rPr lang="es-ES" sz="2200" dirty="0" smtClean="0"/>
              <a:t> </a:t>
            </a:r>
            <a:r>
              <a:rPr lang="es-ES" sz="2200" dirty="0" err="1" smtClean="0"/>
              <a:t>different</a:t>
            </a:r>
            <a:r>
              <a:rPr lang="es-ES" sz="2200" dirty="0" smtClean="0"/>
              <a:t> </a:t>
            </a:r>
            <a:r>
              <a:rPr lang="es-ES" sz="2200" dirty="0" err="1" smtClean="0"/>
              <a:t>symbolism</a:t>
            </a:r>
            <a:r>
              <a:rPr lang="es-ES" sz="2200" dirty="0" smtClean="0"/>
              <a:t>.</a:t>
            </a:r>
          </a:p>
          <a:p>
            <a:pPr marL="514350" indent="-514350">
              <a:buFont typeface="+mj-lt"/>
              <a:buAutoNum type="arabicParenR"/>
            </a:pPr>
            <a:r>
              <a:rPr lang="es-ES" sz="2200" dirty="0" err="1" smtClean="0"/>
              <a:t>Hispanic</a:t>
            </a:r>
            <a:r>
              <a:rPr lang="es-ES" sz="2200" dirty="0" smtClean="0"/>
              <a:t> </a:t>
            </a:r>
            <a:r>
              <a:rPr lang="es-ES" sz="2200" dirty="0" err="1" smtClean="0"/>
              <a:t>Heritage</a:t>
            </a:r>
            <a:r>
              <a:rPr lang="es-ES" sz="2200" dirty="0" smtClean="0"/>
              <a:t> </a:t>
            </a:r>
            <a:r>
              <a:rPr lang="es-ES" sz="2200" dirty="0" err="1" smtClean="0"/>
              <a:t>Month</a:t>
            </a:r>
            <a:r>
              <a:rPr lang="es-ES" sz="2200" dirty="0" smtClean="0"/>
              <a:t> </a:t>
            </a:r>
            <a:r>
              <a:rPr lang="es-ES" sz="2200" dirty="0" err="1" smtClean="0"/>
              <a:t>is</a:t>
            </a:r>
            <a:r>
              <a:rPr lang="es-ES" sz="2200" dirty="0" smtClean="0"/>
              <a:t> a US </a:t>
            </a:r>
            <a:r>
              <a:rPr lang="es-ES" sz="2200" dirty="0" err="1" smtClean="0"/>
              <a:t>celebration</a:t>
            </a:r>
            <a:r>
              <a:rPr lang="es-ES" sz="2200" dirty="0" smtClean="0"/>
              <a:t> </a:t>
            </a:r>
            <a:r>
              <a:rPr lang="es-ES" sz="2200" dirty="0" err="1" smtClean="0"/>
              <a:t>which</a:t>
            </a:r>
            <a:r>
              <a:rPr lang="es-ES" sz="2200" dirty="0" smtClean="0"/>
              <a:t> </a:t>
            </a:r>
            <a:r>
              <a:rPr lang="es-ES" sz="2200" dirty="0" err="1" smtClean="0"/>
              <a:t>began</a:t>
            </a:r>
            <a:r>
              <a:rPr lang="es-ES" sz="2200" dirty="0" smtClean="0"/>
              <a:t> as a </a:t>
            </a:r>
            <a:r>
              <a:rPr lang="es-ES" sz="2200" dirty="0" err="1" smtClean="0"/>
              <a:t>week</a:t>
            </a:r>
            <a:r>
              <a:rPr lang="es-ES" sz="2200" dirty="0" smtClean="0"/>
              <a:t> in 1968 </a:t>
            </a:r>
            <a:r>
              <a:rPr lang="es-ES" sz="2200" dirty="0" err="1" smtClean="0"/>
              <a:t>under</a:t>
            </a:r>
            <a:r>
              <a:rPr lang="es-ES" sz="2200" dirty="0" smtClean="0"/>
              <a:t> Pres. Johnson.</a:t>
            </a:r>
          </a:p>
          <a:p>
            <a:pPr marL="514350" indent="-514350">
              <a:buFont typeface="+mj-lt"/>
              <a:buAutoNum type="arabicParenR"/>
            </a:pPr>
            <a:r>
              <a:rPr lang="es-ES" sz="2200" dirty="0" smtClean="0"/>
              <a:t>Bernardo de </a:t>
            </a:r>
            <a:r>
              <a:rPr lang="es-ES" sz="2200" dirty="0" err="1" smtClean="0"/>
              <a:t>Galvez</a:t>
            </a:r>
            <a:r>
              <a:rPr lang="es-ES" sz="2200" dirty="0" smtClean="0"/>
              <a:t> </a:t>
            </a:r>
            <a:r>
              <a:rPr lang="es-ES" sz="2200" dirty="0" err="1" smtClean="0"/>
              <a:t>was</a:t>
            </a:r>
            <a:r>
              <a:rPr lang="es-ES" sz="2200" dirty="0" smtClean="0"/>
              <a:t> a </a:t>
            </a:r>
            <a:r>
              <a:rPr lang="es-ES" sz="2200" dirty="0" err="1" smtClean="0"/>
              <a:t>contemporary</a:t>
            </a:r>
            <a:r>
              <a:rPr lang="es-ES" sz="2200" dirty="0" smtClean="0"/>
              <a:t> of George Washington.</a:t>
            </a:r>
          </a:p>
          <a:p>
            <a:pPr marL="514350" indent="-514350">
              <a:buFont typeface="+mj-lt"/>
              <a:buAutoNum type="arabicParenR"/>
            </a:pPr>
            <a:r>
              <a:rPr lang="es-ES" sz="2200" dirty="0" err="1" smtClean="0"/>
              <a:t>Hispanic</a:t>
            </a:r>
            <a:r>
              <a:rPr lang="es-ES" sz="2200" dirty="0" smtClean="0"/>
              <a:t> Civil </a:t>
            </a:r>
            <a:r>
              <a:rPr lang="es-ES" sz="2200" dirty="0" err="1" smtClean="0"/>
              <a:t>Rights</a:t>
            </a:r>
            <a:r>
              <a:rPr lang="es-ES" sz="2200" dirty="0"/>
              <a:t> </a:t>
            </a:r>
            <a:r>
              <a:rPr lang="es-ES" sz="2200" dirty="0" smtClean="0"/>
              <a:t>leader, Dr. </a:t>
            </a:r>
            <a:r>
              <a:rPr lang="es-ES" sz="2200" dirty="0" err="1" smtClean="0"/>
              <a:t>Hector</a:t>
            </a:r>
            <a:r>
              <a:rPr lang="es-ES" sz="2200" dirty="0" smtClean="0"/>
              <a:t> P. </a:t>
            </a:r>
            <a:r>
              <a:rPr lang="es-ES" sz="2200" dirty="0" err="1" smtClean="0"/>
              <a:t>Garcia’s</a:t>
            </a:r>
            <a:r>
              <a:rPr lang="es-ES" sz="2200" dirty="0" smtClean="0"/>
              <a:t>, </a:t>
            </a:r>
            <a:r>
              <a:rPr lang="es-ES" sz="2200" dirty="0" err="1" smtClean="0"/>
              <a:t>ideology</a:t>
            </a:r>
            <a:r>
              <a:rPr lang="es-ES" sz="2200" dirty="0" smtClean="0"/>
              <a:t> of </a:t>
            </a:r>
            <a:r>
              <a:rPr lang="es-ES" sz="2200" dirty="0" err="1" smtClean="0"/>
              <a:t>justice</a:t>
            </a:r>
            <a:r>
              <a:rPr lang="es-ES" sz="2200" dirty="0" smtClean="0"/>
              <a:t> </a:t>
            </a:r>
            <a:r>
              <a:rPr lang="es-ES" sz="2200" dirty="0" err="1" smtClean="0"/>
              <a:t>for</a:t>
            </a:r>
            <a:r>
              <a:rPr lang="es-ES" sz="2200" dirty="0" smtClean="0"/>
              <a:t> </a:t>
            </a:r>
            <a:r>
              <a:rPr lang="es-ES" sz="2200" dirty="0" err="1" smtClean="0"/>
              <a:t>all</a:t>
            </a:r>
            <a:r>
              <a:rPr lang="es-ES" sz="2200" dirty="0" smtClean="0"/>
              <a:t> in </a:t>
            </a:r>
            <a:r>
              <a:rPr lang="es-ES" sz="2200" dirty="0" err="1" smtClean="0"/>
              <a:t>the</a:t>
            </a:r>
            <a:r>
              <a:rPr lang="es-ES" sz="2200" dirty="0" smtClean="0"/>
              <a:t> 1940-50’s </a:t>
            </a:r>
            <a:r>
              <a:rPr lang="es-ES" sz="2200" dirty="0" err="1" smtClean="0"/>
              <a:t>paved</a:t>
            </a:r>
            <a:r>
              <a:rPr lang="es-ES" sz="2200" dirty="0" smtClean="0"/>
              <a:t> </a:t>
            </a:r>
            <a:r>
              <a:rPr lang="es-ES" sz="2200" dirty="0" err="1" smtClean="0"/>
              <a:t>the</a:t>
            </a:r>
            <a:r>
              <a:rPr lang="es-ES" sz="2200" dirty="0" smtClean="0"/>
              <a:t> </a:t>
            </a:r>
            <a:r>
              <a:rPr lang="es-ES" sz="2200" dirty="0" err="1" smtClean="0"/>
              <a:t>way</a:t>
            </a:r>
            <a:r>
              <a:rPr lang="es-ES" sz="2200" dirty="0" smtClean="0"/>
              <a:t> </a:t>
            </a:r>
            <a:r>
              <a:rPr lang="es-ES" sz="2200" dirty="0" err="1" smtClean="0"/>
              <a:t>for</a:t>
            </a:r>
            <a:r>
              <a:rPr lang="es-ES" sz="2200" dirty="0" smtClean="0"/>
              <a:t> Dr. Martin Luther King </a:t>
            </a:r>
            <a:r>
              <a:rPr lang="es-ES" sz="2200" dirty="0" err="1" smtClean="0"/>
              <a:t>Jr</a:t>
            </a:r>
            <a:r>
              <a:rPr lang="es-ES" sz="2200" dirty="0" smtClean="0"/>
              <a:t>.’s </a:t>
            </a:r>
            <a:r>
              <a:rPr lang="es-ES" sz="2200" dirty="0" err="1" smtClean="0"/>
              <a:t>platform</a:t>
            </a:r>
            <a:r>
              <a:rPr lang="es-ES" sz="2200" dirty="0" smtClean="0"/>
              <a:t> in </a:t>
            </a:r>
            <a:r>
              <a:rPr lang="es-ES" sz="2200" dirty="0" err="1" smtClean="0"/>
              <a:t>the</a:t>
            </a:r>
            <a:r>
              <a:rPr lang="es-ES" sz="2200" dirty="0" smtClean="0"/>
              <a:t> civil </a:t>
            </a:r>
            <a:r>
              <a:rPr lang="es-ES" sz="2200" dirty="0" err="1" smtClean="0"/>
              <a:t>rights</a:t>
            </a:r>
            <a:r>
              <a:rPr lang="es-ES" sz="2200" dirty="0" smtClean="0"/>
              <a:t> </a:t>
            </a:r>
            <a:r>
              <a:rPr lang="es-ES" sz="2200" dirty="0" err="1" smtClean="0"/>
              <a:t>movements</a:t>
            </a:r>
            <a:r>
              <a:rPr lang="es-ES" sz="2200" dirty="0" smtClean="0"/>
              <a:t> of </a:t>
            </a:r>
            <a:r>
              <a:rPr lang="es-ES" sz="2200" dirty="0" err="1" smtClean="0"/>
              <a:t>the</a:t>
            </a:r>
            <a:r>
              <a:rPr lang="es-ES" sz="2200" dirty="0" smtClean="0"/>
              <a:t> 1960s.</a:t>
            </a:r>
          </a:p>
          <a:p>
            <a:pPr marL="514350" indent="-514350">
              <a:buFont typeface="+mj-lt"/>
              <a:buAutoNum type="arabicParenR"/>
            </a:pPr>
            <a:r>
              <a:rPr lang="es-ES" sz="2200" dirty="0" smtClean="0"/>
              <a:t>Dios, Patria, y Libertad &amp; </a:t>
            </a:r>
            <a:r>
              <a:rPr lang="es-ES" sz="2200" dirty="0" err="1" smtClean="0"/>
              <a:t>the</a:t>
            </a:r>
            <a:r>
              <a:rPr lang="es-ES" sz="2200" dirty="0" smtClean="0"/>
              <a:t> </a:t>
            </a:r>
            <a:r>
              <a:rPr lang="es-ES" sz="2200" dirty="0" err="1" smtClean="0"/>
              <a:t>Bible</a:t>
            </a:r>
            <a:r>
              <a:rPr lang="es-ES" sz="2200" dirty="0" smtClean="0"/>
              <a:t> are </a:t>
            </a:r>
            <a:r>
              <a:rPr lang="es-ES" sz="2200" dirty="0" err="1" smtClean="0"/>
              <a:t>featured</a:t>
            </a:r>
            <a:r>
              <a:rPr lang="es-ES" sz="2200" dirty="0" smtClean="0"/>
              <a:t> </a:t>
            </a:r>
            <a:r>
              <a:rPr lang="es-ES" sz="2200" dirty="0" err="1" smtClean="0"/>
              <a:t>on</a:t>
            </a:r>
            <a:r>
              <a:rPr lang="es-ES" sz="2200" dirty="0" smtClean="0"/>
              <a:t> </a:t>
            </a:r>
            <a:r>
              <a:rPr lang="es-ES" sz="2200" dirty="0" err="1" smtClean="0"/>
              <a:t>the</a:t>
            </a:r>
            <a:r>
              <a:rPr lang="es-ES" sz="2200" dirty="0" smtClean="0"/>
              <a:t> </a:t>
            </a:r>
            <a:r>
              <a:rPr lang="es-ES" sz="2200" dirty="0" err="1" smtClean="0"/>
              <a:t>coat</a:t>
            </a:r>
            <a:r>
              <a:rPr lang="es-ES" sz="2200" dirty="0" smtClean="0"/>
              <a:t> of </a:t>
            </a:r>
            <a:r>
              <a:rPr lang="es-ES" sz="2200" dirty="0" err="1" smtClean="0"/>
              <a:t>arms</a:t>
            </a:r>
            <a:r>
              <a:rPr lang="es-ES" sz="2200" dirty="0" smtClean="0"/>
              <a:t> </a:t>
            </a:r>
            <a:r>
              <a:rPr lang="es-ES" sz="2200" dirty="0" err="1" smtClean="0"/>
              <a:t>for</a:t>
            </a:r>
            <a:r>
              <a:rPr lang="es-ES" sz="2200" dirty="0"/>
              <a:t> La República </a:t>
            </a:r>
            <a:r>
              <a:rPr lang="es-ES" sz="2200" dirty="0" smtClean="0"/>
              <a:t>Dominicana.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458968" cy="1320800"/>
          </a:xfrm>
          <a:prstGeom prst="rect">
            <a:avLst/>
          </a:prstGeom>
        </p:spPr>
      </p:pic>
      <p:sp>
        <p:nvSpPr>
          <p:cNvPr id="2" name="Content Placeholder 1"/>
          <p:cNvSpPr>
            <a:spLocks noGrp="1"/>
          </p:cNvSpPr>
          <p:nvPr>
            <p:ph sz="quarter" idx="4"/>
          </p:nvPr>
        </p:nvSpPr>
        <p:spPr/>
        <p:txBody>
          <a:bodyPr/>
          <a:lstStyle/>
          <a:p>
            <a:endParaRPr lang="en-US"/>
          </a:p>
        </p:txBody>
      </p:sp>
    </p:spTree>
    <p:extLst>
      <p:ext uri="{BB962C8B-B14F-4D97-AF65-F5344CB8AC3E}">
        <p14:creationId xmlns:p14="http://schemas.microsoft.com/office/powerpoint/2010/main" val="2321329927"/>
      </p:ext>
    </p:extLst>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010400" cy="5194526"/>
          </a:xfrm>
          <a:prstGeom prst="rect">
            <a:avLst/>
          </a:prstGeom>
        </p:spPr>
      </p:pic>
      <p:sp>
        <p:nvSpPr>
          <p:cNvPr id="5" name="Content Placeholder 4"/>
          <p:cNvSpPr>
            <a:spLocks noGrp="1"/>
          </p:cNvSpPr>
          <p:nvPr>
            <p:ph sz="half" idx="2"/>
          </p:nvPr>
        </p:nvSpPr>
        <p:spPr>
          <a:xfrm>
            <a:off x="7010400" y="0"/>
            <a:ext cx="5181600" cy="6858000"/>
          </a:xfrm>
        </p:spPr>
        <p:txBody>
          <a:bodyPr>
            <a:normAutofit fontScale="85000" lnSpcReduction="20000"/>
          </a:bodyPr>
          <a:lstStyle/>
          <a:p>
            <a:pPr marL="0" indent="0" fontAlgn="base">
              <a:buNone/>
            </a:pPr>
            <a:r>
              <a:rPr lang="en-US" dirty="0" smtClean="0"/>
              <a:t>Groups </a:t>
            </a:r>
            <a:r>
              <a:rPr lang="en-US" dirty="0"/>
              <a:t>of historians </a:t>
            </a:r>
            <a:r>
              <a:rPr lang="en-US" dirty="0" smtClean="0"/>
              <a:t>have researched &amp; theorized the following possible meanings of the colors of the flag:</a:t>
            </a:r>
          </a:p>
          <a:p>
            <a:pPr fontAlgn="base"/>
            <a:r>
              <a:rPr lang="en-US" dirty="0"/>
              <a:t>José de San </a:t>
            </a:r>
            <a:r>
              <a:rPr lang="en-US" dirty="0" err="1"/>
              <a:t>Martínwanted</a:t>
            </a:r>
            <a:r>
              <a:rPr lang="en-US" dirty="0"/>
              <a:t> to take the colors of Argentina (white) and Chile (red), because both countries were part of the liberating army.</a:t>
            </a:r>
          </a:p>
          <a:p>
            <a:pPr fontAlgn="base"/>
            <a:r>
              <a:rPr lang="en-US" dirty="0"/>
              <a:t>José de San </a:t>
            </a:r>
            <a:r>
              <a:rPr lang="en-US" dirty="0" err="1"/>
              <a:t>Martínchose</a:t>
            </a:r>
            <a:r>
              <a:rPr lang="en-US" dirty="0"/>
              <a:t> those colors after </a:t>
            </a:r>
            <a:r>
              <a:rPr lang="en-US" dirty="0" smtClean="0"/>
              <a:t>the </a:t>
            </a:r>
            <a:r>
              <a:rPr lang="en-US" dirty="0"/>
              <a:t>flamencos (</a:t>
            </a:r>
            <a:r>
              <a:rPr lang="en-US" dirty="0" err="1"/>
              <a:t>parihuanas</a:t>
            </a:r>
            <a:r>
              <a:rPr lang="en-US" dirty="0"/>
              <a:t>), aquatic birds of elongated body, slender and with white feathers with red and black spots. These birds abound in the Bay of </a:t>
            </a:r>
            <a:r>
              <a:rPr lang="en-US" dirty="0" err="1"/>
              <a:t>Paracas</a:t>
            </a:r>
            <a:r>
              <a:rPr lang="en-US" dirty="0"/>
              <a:t> &amp;</a:t>
            </a:r>
            <a:r>
              <a:rPr lang="en-US" dirty="0" smtClean="0"/>
              <a:t> </a:t>
            </a:r>
            <a:r>
              <a:rPr lang="en-US" dirty="0"/>
              <a:t>they flew </a:t>
            </a:r>
            <a:r>
              <a:rPr lang="en-US" dirty="0" smtClean="0"/>
              <a:t>over </a:t>
            </a:r>
            <a:r>
              <a:rPr lang="en-US" dirty="0"/>
              <a:t>the liberating squadron at the time of their </a:t>
            </a:r>
            <a:r>
              <a:rPr lang="en-US" dirty="0" smtClean="0"/>
              <a:t>disembarkation.</a:t>
            </a:r>
            <a:endParaRPr lang="en-US" dirty="0"/>
          </a:p>
          <a:p>
            <a:pPr fontAlgn="base"/>
            <a:r>
              <a:rPr lang="en-US" dirty="0"/>
              <a:t>Lastly, </a:t>
            </a:r>
            <a:r>
              <a:rPr lang="en-US" dirty="0" smtClean="0"/>
              <a:t>the </a:t>
            </a:r>
            <a:r>
              <a:rPr lang="en-US" dirty="0"/>
              <a:t>colors are said to symbolize the Incas and their lasting impact on the </a:t>
            </a:r>
            <a:r>
              <a:rPr lang="en-US" dirty="0" smtClean="0"/>
              <a:t>country. Red was the Incan color of war because it symbolized the generous blood of those admirable heroes &amp; martyrs; while the white of represents the purity, freedom, social justice, &amp; peace.</a:t>
            </a:r>
          </a:p>
        </p:txBody>
      </p:sp>
      <p:sp>
        <p:nvSpPr>
          <p:cNvPr id="6" name="Content Placeholder 5"/>
          <p:cNvSpPr>
            <a:spLocks noGrp="1"/>
          </p:cNvSpPr>
          <p:nvPr>
            <p:ph sz="half" idx="1"/>
          </p:nvPr>
        </p:nvSpPr>
        <p:spPr/>
        <p:txBody>
          <a:bodyPr>
            <a:normAutofit fontScale="85000" lnSpcReduction="20000"/>
          </a:bodyPr>
          <a:lstStyle/>
          <a:p>
            <a:endParaRPr lang="en-US"/>
          </a:p>
        </p:txBody>
      </p:sp>
    </p:spTree>
    <p:extLst>
      <p:ext uri="{BB962C8B-B14F-4D97-AF65-F5344CB8AC3E}">
        <p14:creationId xmlns:p14="http://schemas.microsoft.com/office/powerpoint/2010/main" val="409956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0" y="21208"/>
            <a:ext cx="7378700" cy="6836791"/>
          </a:xfrm>
        </p:spPr>
        <p:txBody>
          <a:bodyPr>
            <a:normAutofit fontScale="92500"/>
          </a:bodyPr>
          <a:lstStyle/>
          <a:p>
            <a:pPr fontAlgn="base"/>
            <a:r>
              <a:rPr lang="en-US" dirty="0"/>
              <a:t>The Shield of Peru is a patriotic symbol composed of three fields that represent the three kingdoms of nature present in the Peruvian </a:t>
            </a:r>
            <a:r>
              <a:rPr lang="en-US" dirty="0" smtClean="0"/>
              <a:t>territory: Rainforest, Coastal, Mountain. </a:t>
            </a:r>
            <a:endParaRPr lang="en-US" dirty="0"/>
          </a:p>
          <a:p>
            <a:pPr fontAlgn="base"/>
            <a:r>
              <a:rPr lang="en-US" dirty="0"/>
              <a:t>In the upper left side of the shield of Peru is the vicuna </a:t>
            </a:r>
            <a:r>
              <a:rPr lang="en-US" dirty="0" smtClean="0"/>
              <a:t>in light blue. The </a:t>
            </a:r>
            <a:r>
              <a:rPr lang="en-US" dirty="0"/>
              <a:t>color </a:t>
            </a:r>
            <a:r>
              <a:rPr lang="en-US" dirty="0" smtClean="0"/>
              <a:t>represents </a:t>
            </a:r>
            <a:r>
              <a:rPr lang="en-US" dirty="0"/>
              <a:t>the </a:t>
            </a:r>
            <a:r>
              <a:rPr lang="en-US" dirty="0" smtClean="0"/>
              <a:t>clear, </a:t>
            </a:r>
            <a:r>
              <a:rPr lang="en-US" dirty="0"/>
              <a:t>Andean sky. </a:t>
            </a:r>
            <a:r>
              <a:rPr lang="en-US" dirty="0" smtClean="0"/>
              <a:t>The vicuna represents </a:t>
            </a:r>
            <a:r>
              <a:rPr lang="en-US" dirty="0"/>
              <a:t>the Peruvian fauna </a:t>
            </a:r>
            <a:r>
              <a:rPr lang="en-US" dirty="0" smtClean="0"/>
              <a:t>&amp; </a:t>
            </a:r>
            <a:r>
              <a:rPr lang="en-US" dirty="0"/>
              <a:t>is of fine texture, graceful &amp;</a:t>
            </a:r>
            <a:r>
              <a:rPr lang="en-US" dirty="0" smtClean="0"/>
              <a:t> </a:t>
            </a:r>
            <a:r>
              <a:rPr lang="en-US" dirty="0"/>
              <a:t>slender. </a:t>
            </a:r>
          </a:p>
          <a:p>
            <a:pPr fontAlgn="base"/>
            <a:r>
              <a:rPr lang="en-US" dirty="0"/>
              <a:t>To the upper right side is the </a:t>
            </a:r>
            <a:r>
              <a:rPr lang="en-US" dirty="0" err="1" smtClean="0"/>
              <a:t>Quina</a:t>
            </a:r>
            <a:r>
              <a:rPr lang="en-US" dirty="0" smtClean="0"/>
              <a:t> or Cinchona tree on </a:t>
            </a:r>
            <a:r>
              <a:rPr lang="en-US" dirty="0"/>
              <a:t>a white background. </a:t>
            </a:r>
            <a:r>
              <a:rPr lang="en-US" dirty="0" smtClean="0"/>
              <a:t>The tree </a:t>
            </a:r>
            <a:r>
              <a:rPr lang="en-US" dirty="0"/>
              <a:t>represents the Peruvian flora &amp;</a:t>
            </a:r>
            <a:r>
              <a:rPr lang="en-US" dirty="0" smtClean="0"/>
              <a:t> </a:t>
            </a:r>
            <a:r>
              <a:rPr lang="en-US" dirty="0"/>
              <a:t>is considered as </a:t>
            </a:r>
            <a:r>
              <a:rPr lang="en-US" dirty="0" smtClean="0"/>
              <a:t>a curative </a:t>
            </a:r>
            <a:r>
              <a:rPr lang="en-US" dirty="0"/>
              <a:t>of human </a:t>
            </a:r>
            <a:r>
              <a:rPr lang="en-US" dirty="0" smtClean="0"/>
              <a:t>pain. It symbolizes magnanimity. </a:t>
            </a:r>
          </a:p>
          <a:p>
            <a:pPr fontAlgn="base"/>
            <a:r>
              <a:rPr lang="en-US" dirty="0" smtClean="0"/>
              <a:t>Finally, at the bottom of the Shield is the Cornucopia that is spilling gold coins. This object symbolizes the Peruvian mining wealth &amp; points out the abundance of resources that Peru has.</a:t>
            </a:r>
            <a:endParaRPr lang="en-US" dirty="0">
              <a:solidFill>
                <a:schemeClr val="tx1"/>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1267" y="1263934"/>
            <a:ext cx="4570733" cy="4351338"/>
          </a:xfrm>
        </p:spPr>
      </p:pic>
    </p:spTree>
    <p:extLst>
      <p:ext uri="{BB962C8B-B14F-4D97-AF65-F5344CB8AC3E}">
        <p14:creationId xmlns:p14="http://schemas.microsoft.com/office/powerpoint/2010/main" val="377273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9712"/>
          </a:xfrm>
          <a:prstGeom prst="rect">
            <a:avLst/>
          </a:prstGeom>
        </p:spPr>
      </p:pic>
      <p:sp>
        <p:nvSpPr>
          <p:cNvPr id="5" name="TextBox 4"/>
          <p:cNvSpPr txBox="1"/>
          <p:nvPr/>
        </p:nvSpPr>
        <p:spPr>
          <a:xfrm>
            <a:off x="1524000" y="914401"/>
            <a:ext cx="9144000" cy="4524315"/>
          </a:xfrm>
          <a:prstGeom prst="rect">
            <a:avLst/>
          </a:prstGeom>
          <a:noFill/>
        </p:spPr>
        <p:txBody>
          <a:bodyPr wrap="square" rtlCol="0">
            <a:spAutoFit/>
          </a:bodyPr>
          <a:lstStyle/>
          <a:p>
            <a:pPr algn="ctr"/>
            <a:r>
              <a:rPr lang="en-US" sz="7200" b="1" dirty="0">
                <a:ln>
                  <a:solidFill>
                    <a:srgbClr val="020406"/>
                  </a:solidFill>
                </a:ln>
                <a:solidFill>
                  <a:schemeClr val="bg1"/>
                </a:solidFill>
                <a:effectLst>
                  <a:outerShdw blurRad="38100" dist="38100" dir="2700000" algn="tl">
                    <a:srgbClr val="000000">
                      <a:alpha val="43137"/>
                    </a:srgbClr>
                  </a:outerShdw>
                </a:effectLst>
              </a:rPr>
              <a:t>Potatoes are originally from </a:t>
            </a:r>
            <a:r>
              <a:rPr lang="en-US" sz="7200" b="1" dirty="0" err="1">
                <a:ln>
                  <a:solidFill>
                    <a:srgbClr val="020406"/>
                  </a:solidFill>
                </a:ln>
                <a:solidFill>
                  <a:schemeClr val="bg1"/>
                </a:solidFill>
                <a:effectLst>
                  <a:outerShdw blurRad="38100" dist="38100" dir="2700000" algn="tl">
                    <a:srgbClr val="000000">
                      <a:alpha val="43137"/>
                    </a:srgbClr>
                  </a:outerShdw>
                </a:effectLst>
              </a:rPr>
              <a:t>Perú</a:t>
            </a:r>
            <a:r>
              <a:rPr lang="en-US" sz="7200" b="1" dirty="0">
                <a:ln>
                  <a:solidFill>
                    <a:srgbClr val="020406"/>
                  </a:solidFill>
                </a:ln>
                <a:solidFill>
                  <a:schemeClr val="bg1"/>
                </a:solidFill>
                <a:effectLst>
                  <a:outerShdw blurRad="38100" dist="38100" dir="2700000" algn="tl">
                    <a:srgbClr val="000000">
                      <a:alpha val="43137"/>
                    </a:srgbClr>
                  </a:outerShdw>
                </a:effectLst>
              </a:rPr>
              <a:t> and they produce over 3000 different varieties.</a:t>
            </a:r>
          </a:p>
        </p:txBody>
      </p:sp>
    </p:spTree>
    <p:extLst>
      <p:ext uri="{BB962C8B-B14F-4D97-AF65-F5344CB8AC3E}">
        <p14:creationId xmlns:p14="http://schemas.microsoft.com/office/powerpoint/2010/main" val="368910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4757"/>
          </a:xfrm>
          <a:prstGeom prst="rect">
            <a:avLst/>
          </a:prstGeom>
        </p:spPr>
      </p:pic>
      <p:sp>
        <p:nvSpPr>
          <p:cNvPr id="3" name="Content Placeholder 2"/>
          <p:cNvSpPr>
            <a:spLocks noGrp="1"/>
          </p:cNvSpPr>
          <p:nvPr>
            <p:ph sz="half" idx="1"/>
          </p:nvPr>
        </p:nvSpPr>
        <p:spPr>
          <a:xfrm>
            <a:off x="0" y="34924"/>
            <a:ext cx="6121831" cy="6823075"/>
          </a:xfrm>
        </p:spPr>
        <p:txBody>
          <a:bodyPr>
            <a:normAutofit lnSpcReduction="10000"/>
          </a:bodyPr>
          <a:lstStyle/>
          <a:p>
            <a:pPr fontAlgn="base"/>
            <a:r>
              <a:rPr lang="en-US" sz="3300" dirty="0"/>
              <a:t>Though many theories are taught concerning the origin of potatoes, genetic testing revealed their origin </a:t>
            </a:r>
            <a:r>
              <a:rPr lang="en-US" sz="3300" dirty="0" smtClean="0"/>
              <a:t>as Peru.</a:t>
            </a:r>
          </a:p>
          <a:p>
            <a:pPr fontAlgn="base"/>
            <a:r>
              <a:rPr lang="en-US" sz="3300" dirty="0" smtClean="0"/>
              <a:t>Potatoes grow wild in Peru, but the </a:t>
            </a:r>
            <a:r>
              <a:rPr lang="en-US" sz="3300" dirty="0"/>
              <a:t>Incan Indians </a:t>
            </a:r>
            <a:r>
              <a:rPr lang="en-US" sz="3300" dirty="0" smtClean="0"/>
              <a:t>began cultivating </a:t>
            </a:r>
            <a:r>
              <a:rPr lang="en-US" sz="3300" dirty="0"/>
              <a:t>them as early as 8000 B.C. to 5000 B.C.</a:t>
            </a:r>
          </a:p>
          <a:p>
            <a:pPr fontAlgn="base"/>
            <a:r>
              <a:rPr lang="en-US" sz="3300" dirty="0" smtClean="0"/>
              <a:t>The potato is </a:t>
            </a:r>
            <a:r>
              <a:rPr lang="en-US" sz="3300" dirty="0"/>
              <a:t>the world’s fourth largest food crop, following rice, wheat, and maize. </a:t>
            </a:r>
            <a:endParaRPr lang="en-US" sz="3300" dirty="0" smtClean="0"/>
          </a:p>
          <a:p>
            <a:pPr fontAlgn="base"/>
            <a:r>
              <a:rPr lang="en-US" sz="3300" dirty="0" smtClean="0"/>
              <a:t>In </a:t>
            </a:r>
            <a:r>
              <a:rPr lang="en-US" sz="3300" dirty="0"/>
              <a:t>1536 Spanish Conquistadors conquered Peru, discovered the flavors of the potato, &amp; carried them to Europe.  </a:t>
            </a:r>
          </a:p>
          <a:p>
            <a:pPr fontAlgn="base"/>
            <a:endParaRPr lang="en-US" sz="3300" dirty="0" smtClean="0"/>
          </a:p>
          <a:p>
            <a:endParaRPr lang="en-US" sz="3300" dirty="0"/>
          </a:p>
        </p:txBody>
      </p:sp>
      <p:sp>
        <p:nvSpPr>
          <p:cNvPr id="4" name="Content Placeholder 3"/>
          <p:cNvSpPr>
            <a:spLocks noGrp="1"/>
          </p:cNvSpPr>
          <p:nvPr>
            <p:ph sz="half" idx="2"/>
          </p:nvPr>
        </p:nvSpPr>
        <p:spPr>
          <a:xfrm>
            <a:off x="6007100" y="34923"/>
            <a:ext cx="6184900" cy="6819833"/>
          </a:xfrm>
        </p:spPr>
        <p:txBody>
          <a:bodyPr>
            <a:noAutofit/>
          </a:bodyPr>
          <a:lstStyle/>
          <a:p>
            <a:r>
              <a:rPr lang="en-US" sz="3300" dirty="0" smtClean="0"/>
              <a:t>Before </a:t>
            </a:r>
            <a:r>
              <a:rPr lang="en-US" sz="3300" dirty="0"/>
              <a:t>the end of the sixteenth century, families of Basque sailors began to cultivate potatoes along the Biscay coast of northern Spain.  </a:t>
            </a:r>
            <a:endParaRPr lang="en-US" sz="3300" dirty="0" smtClean="0"/>
          </a:p>
          <a:p>
            <a:r>
              <a:rPr lang="en-US" sz="3300" dirty="0" smtClean="0"/>
              <a:t>Sir </a:t>
            </a:r>
            <a:r>
              <a:rPr lang="en-US" sz="3300" dirty="0"/>
              <a:t>Walter Raleigh introduced potatoes to Ireland in 1589 on the 40,000 acres of land near Cork. </a:t>
            </a:r>
            <a:endParaRPr lang="en-US" sz="3300" dirty="0" smtClean="0"/>
          </a:p>
          <a:p>
            <a:r>
              <a:rPr lang="en-US" sz="3300" dirty="0" smtClean="0"/>
              <a:t>It </a:t>
            </a:r>
            <a:r>
              <a:rPr lang="en-US" sz="3300" dirty="0"/>
              <a:t>took nearly four decades for the potato to spread to the rest of Europe.</a:t>
            </a:r>
          </a:p>
          <a:p>
            <a:endParaRPr lang="en-US" sz="3300" dirty="0"/>
          </a:p>
        </p:txBody>
      </p:sp>
    </p:spTree>
    <p:extLst>
      <p:ext uri="{BB962C8B-B14F-4D97-AF65-F5344CB8AC3E}">
        <p14:creationId xmlns:p14="http://schemas.microsoft.com/office/powerpoint/2010/main" val="3389231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2631490"/>
          </a:xfrm>
          <a:prstGeom prst="rect">
            <a:avLst/>
          </a:prstGeom>
          <a:noFill/>
        </p:spPr>
        <p:txBody>
          <a:bodyPr wrap="square" rtlCol="0">
            <a:spAutoFit/>
          </a:bodyPr>
          <a:lstStyle/>
          <a:p>
            <a:pPr algn="ctr"/>
            <a:r>
              <a:rPr lang="en-US" sz="5500" b="1" dirty="0">
                <a:ln>
                  <a:solidFill>
                    <a:srgbClr val="020406"/>
                  </a:solidFill>
                </a:ln>
                <a:solidFill>
                  <a:schemeClr val="bg1"/>
                </a:solidFill>
                <a:effectLst>
                  <a:outerShdw blurRad="38100" dist="38100" dir="2700000" algn="tl">
                    <a:srgbClr val="000000">
                      <a:alpha val="43137"/>
                    </a:srgbClr>
                  </a:outerShdw>
                </a:effectLst>
              </a:rPr>
              <a:t>Ceviche is a typical dish in Peru.  </a:t>
            </a:r>
            <a:r>
              <a:rPr lang="en-US" sz="5500" b="1" dirty="0" smtClean="0">
                <a:ln>
                  <a:solidFill>
                    <a:srgbClr val="020406"/>
                  </a:solidFill>
                </a:ln>
                <a:solidFill>
                  <a:schemeClr val="bg1"/>
                </a:solidFill>
                <a:effectLst>
                  <a:outerShdw blurRad="38100" dist="38100" dir="2700000" algn="tl">
                    <a:srgbClr val="000000">
                      <a:alpha val="43137"/>
                    </a:srgbClr>
                  </a:outerShdw>
                </a:effectLst>
              </a:rPr>
              <a:t>It consists </a:t>
            </a:r>
            <a:r>
              <a:rPr lang="en-US" sz="5500" b="1" dirty="0">
                <a:ln>
                  <a:solidFill>
                    <a:srgbClr val="020406"/>
                  </a:solidFill>
                </a:ln>
                <a:solidFill>
                  <a:schemeClr val="bg1"/>
                </a:solidFill>
                <a:effectLst>
                  <a:outerShdw blurRad="38100" dist="38100" dir="2700000" algn="tl">
                    <a:srgbClr val="000000">
                      <a:alpha val="43137"/>
                    </a:srgbClr>
                  </a:outerShdw>
                </a:effectLst>
              </a:rPr>
              <a:t>of raw seafood that </a:t>
            </a:r>
            <a:r>
              <a:rPr lang="en-US" sz="5500" b="1" dirty="0" smtClean="0">
                <a:ln>
                  <a:solidFill>
                    <a:srgbClr val="020406"/>
                  </a:solidFill>
                </a:ln>
                <a:solidFill>
                  <a:schemeClr val="bg1"/>
                </a:solidFill>
                <a:effectLst>
                  <a:outerShdw blurRad="38100" dist="38100" dir="2700000" algn="tl">
                    <a:srgbClr val="000000">
                      <a:alpha val="43137"/>
                    </a:srgbClr>
                  </a:outerShdw>
                </a:effectLst>
              </a:rPr>
              <a:t>is marinated </a:t>
            </a:r>
            <a:r>
              <a:rPr lang="en-US" sz="5500" b="1" dirty="0">
                <a:ln>
                  <a:solidFill>
                    <a:srgbClr val="020406"/>
                  </a:solidFill>
                </a:ln>
                <a:solidFill>
                  <a:schemeClr val="bg1"/>
                </a:solidFill>
                <a:effectLst>
                  <a:outerShdw blurRad="38100" dist="38100" dir="2700000" algn="tl">
                    <a:srgbClr val="000000">
                      <a:alpha val="43137"/>
                    </a:srgbClr>
                  </a:outerShdw>
                </a:effectLst>
              </a:rPr>
              <a:t>in citrus </a:t>
            </a:r>
            <a:r>
              <a:rPr lang="en-US" sz="5500" b="1" dirty="0" smtClean="0">
                <a:ln>
                  <a:solidFill>
                    <a:srgbClr val="020406"/>
                  </a:solidFill>
                </a:ln>
                <a:solidFill>
                  <a:schemeClr val="bg1"/>
                </a:solidFill>
                <a:effectLst>
                  <a:outerShdw blurRad="38100" dist="38100" dir="2700000" algn="tl">
                    <a:srgbClr val="000000">
                      <a:alpha val="43137"/>
                    </a:srgbClr>
                  </a:outerShdw>
                </a:effectLst>
              </a:rPr>
              <a:t>juices, usually lemon.</a:t>
            </a:r>
            <a:endParaRPr lang="en-US" sz="5500" b="1" dirty="0">
              <a:ln>
                <a:solidFill>
                  <a:srgbClr val="020406"/>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856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1" y="0"/>
            <a:ext cx="7543798" cy="4687910"/>
          </a:xfrm>
        </p:spPr>
      </p:pic>
      <p:sp>
        <p:nvSpPr>
          <p:cNvPr id="8" name="Text Placeholder 7"/>
          <p:cNvSpPr>
            <a:spLocks noGrp="1"/>
          </p:cNvSpPr>
          <p:nvPr>
            <p:ph type="body" sz="half" idx="2"/>
          </p:nvPr>
        </p:nvSpPr>
        <p:spPr>
          <a:xfrm>
            <a:off x="15637" y="0"/>
            <a:ext cx="4648201" cy="5005588"/>
          </a:xfrm>
        </p:spPr>
        <p:txBody>
          <a:bodyPr>
            <a:normAutofit/>
          </a:bodyPr>
          <a:lstStyle/>
          <a:p>
            <a:r>
              <a:rPr lang="en-US" sz="2000" dirty="0"/>
              <a:t>Our VERY Peruvian cuisine. Ceviche is made of raw fish, lemon juice, and raw onions with other flavorings. </a:t>
            </a:r>
            <a:r>
              <a:rPr lang="en-US" sz="2000" dirty="0" err="1"/>
              <a:t>ChiCha</a:t>
            </a:r>
            <a:r>
              <a:rPr lang="en-US" sz="2000" dirty="0"/>
              <a:t> </a:t>
            </a:r>
            <a:r>
              <a:rPr lang="en-US" sz="2000" dirty="0" err="1"/>
              <a:t>Morada</a:t>
            </a:r>
            <a:r>
              <a:rPr lang="en-US" sz="2000" dirty="0"/>
              <a:t> is a type of drink here made from black corn. See below for all other foods.— with SOUP!, </a:t>
            </a:r>
            <a:r>
              <a:rPr lang="en-US" sz="2000" dirty="0" err="1"/>
              <a:t>ChiCha</a:t>
            </a:r>
            <a:r>
              <a:rPr lang="en-US" sz="2000" dirty="0"/>
              <a:t> </a:t>
            </a:r>
            <a:r>
              <a:rPr lang="en-US" sz="2000" dirty="0" err="1"/>
              <a:t>Morada</a:t>
            </a:r>
            <a:r>
              <a:rPr lang="en-US" sz="2000" dirty="0"/>
              <a:t>, </a:t>
            </a:r>
            <a:r>
              <a:rPr lang="en-US" sz="2000" dirty="0" err="1"/>
              <a:t>Cancha</a:t>
            </a:r>
            <a:r>
              <a:rPr lang="en-US" sz="2000" dirty="0"/>
              <a:t> (roasted corn kernels), </a:t>
            </a:r>
            <a:r>
              <a:rPr lang="en-US" sz="2000" dirty="0" err="1"/>
              <a:t>Camote</a:t>
            </a:r>
            <a:r>
              <a:rPr lang="en-US" sz="2000" dirty="0"/>
              <a:t> or Sweet Potato, HUGE-kernel-</a:t>
            </a:r>
            <a:r>
              <a:rPr lang="en-US" sz="2000" dirty="0" err="1"/>
              <a:t>ed</a:t>
            </a:r>
            <a:r>
              <a:rPr lang="en-US" sz="2000" dirty="0"/>
              <a:t> Corn and Ceviche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7" y="2349522"/>
            <a:ext cx="4616923" cy="46767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900" y="4151376"/>
            <a:ext cx="3657600" cy="2706624"/>
          </a:xfrm>
          <a:prstGeom prst="rect">
            <a:avLst/>
          </a:prstGeom>
        </p:spPr>
      </p:pic>
    </p:spTree>
    <p:extLst>
      <p:ext uri="{BB962C8B-B14F-4D97-AF65-F5344CB8AC3E}">
        <p14:creationId xmlns:p14="http://schemas.microsoft.com/office/powerpoint/2010/main" val="2141683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3533775"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19800" y="2641600"/>
            <a:ext cx="6172200" cy="4216400"/>
          </a:xfrm>
        </p:spPr>
        <p:txBody>
          <a:bodyPr>
            <a:normAutofit/>
          </a:bodyPr>
          <a:lstStyle/>
          <a:p>
            <a:r>
              <a:rPr lang="en-US" sz="2450" dirty="0" smtClean="0"/>
              <a:t>It </a:t>
            </a:r>
            <a:r>
              <a:rPr lang="en-US" sz="2450" dirty="0"/>
              <a:t>is especially common in Peru, but also present in Chile, Bolivia, Argentina and Ecuador, &amp;</a:t>
            </a:r>
            <a:r>
              <a:rPr lang="en-US" sz="2450" dirty="0" smtClean="0"/>
              <a:t> </a:t>
            </a:r>
            <a:r>
              <a:rPr lang="en-US" sz="2450" dirty="0"/>
              <a:t>is practiced by a variety of ethnic groups, especially the Quechua people. </a:t>
            </a:r>
            <a:endParaRPr lang="en-US" sz="2450" dirty="0" smtClean="0"/>
          </a:p>
          <a:p>
            <a:r>
              <a:rPr lang="en-US" sz="2450" dirty="0" err="1" smtClean="0"/>
              <a:t>Huayno</a:t>
            </a:r>
            <a:r>
              <a:rPr lang="en-US" sz="2450" dirty="0" smtClean="0"/>
              <a:t> </a:t>
            </a:r>
            <a:r>
              <a:rPr lang="en-US" sz="2450" dirty="0"/>
              <a:t>utilizes a distinctive rhythm in which the first beat is stressed and followed by two short </a:t>
            </a:r>
            <a:r>
              <a:rPr lang="en-US" sz="2450" dirty="0" smtClean="0"/>
              <a:t>beats. High-pitched </a:t>
            </a:r>
            <a:r>
              <a:rPr lang="en-US" sz="2450" dirty="0"/>
              <a:t>vocals are accompanied by a variety of instruments, including </a:t>
            </a:r>
            <a:r>
              <a:rPr lang="en-US" sz="2450" dirty="0" err="1"/>
              <a:t>quena</a:t>
            </a:r>
            <a:r>
              <a:rPr lang="en-US" sz="2450" dirty="0"/>
              <a:t> (flute), harp, </a:t>
            </a:r>
            <a:r>
              <a:rPr lang="en-US" sz="2450" dirty="0" err="1"/>
              <a:t>siku</a:t>
            </a:r>
            <a:r>
              <a:rPr lang="en-US" sz="2450" dirty="0"/>
              <a:t> (panpipe), accordion, saxophone, charango, lute, violin, guitar, and mandolin. </a:t>
            </a:r>
          </a:p>
          <a:p>
            <a:endParaRPr lang="en-US" sz="2450" dirty="0" smtClean="0"/>
          </a:p>
        </p:txBody>
      </p:sp>
      <p:sp>
        <p:nvSpPr>
          <p:cNvPr id="4" name="Text Placeholder 3"/>
          <p:cNvSpPr>
            <a:spLocks noGrp="1"/>
          </p:cNvSpPr>
          <p:nvPr>
            <p:ph type="body" sz="half" idx="2"/>
          </p:nvPr>
        </p:nvSpPr>
        <p:spPr>
          <a:xfrm>
            <a:off x="-3938" y="0"/>
            <a:ext cx="6176138" cy="6858000"/>
          </a:xfrm>
        </p:spPr>
        <p:txBody>
          <a:bodyPr>
            <a:noAutofit/>
          </a:bodyPr>
          <a:lstStyle/>
          <a:p>
            <a:pPr marL="342900" indent="-342900">
              <a:buFont typeface="Arial" panose="020B0604020202020204" pitchFamily="34" charset="0"/>
              <a:buChar char="•"/>
            </a:pPr>
            <a:r>
              <a:rPr lang="es-ES" sz="2450" dirty="0" err="1" smtClean="0"/>
              <a:t>The</a:t>
            </a:r>
            <a:r>
              <a:rPr lang="es-ES" sz="2450" dirty="0" smtClean="0"/>
              <a:t> </a:t>
            </a:r>
            <a:r>
              <a:rPr lang="es-ES" sz="2450" b="1" dirty="0" smtClean="0"/>
              <a:t>Huayno</a:t>
            </a:r>
            <a:r>
              <a:rPr lang="es-ES" sz="2450" dirty="0" smtClean="0"/>
              <a:t> </a:t>
            </a:r>
            <a:r>
              <a:rPr lang="es-ES" sz="2450" dirty="0" err="1" smtClean="0"/>
              <a:t>was</a:t>
            </a:r>
            <a:r>
              <a:rPr lang="es-ES" sz="2450" dirty="0" smtClean="0"/>
              <a:t> </a:t>
            </a:r>
            <a:r>
              <a:rPr lang="es-ES" sz="2450" dirty="0" err="1" smtClean="0"/>
              <a:t>the</a:t>
            </a:r>
            <a:r>
              <a:rPr lang="es-ES" sz="2450" dirty="0" smtClean="0"/>
              <a:t> </a:t>
            </a:r>
            <a:r>
              <a:rPr lang="es-ES" sz="2450" dirty="0" err="1" smtClean="0"/>
              <a:t>most</a:t>
            </a:r>
            <a:r>
              <a:rPr lang="es-ES" sz="2450" dirty="0" smtClean="0"/>
              <a:t> </a:t>
            </a:r>
            <a:r>
              <a:rPr lang="es-ES" sz="2450" dirty="0" err="1" smtClean="0"/>
              <a:t>well-known</a:t>
            </a:r>
            <a:r>
              <a:rPr lang="es-ES" sz="2450" dirty="0" smtClean="0"/>
              <a:t> dance in </a:t>
            </a:r>
            <a:r>
              <a:rPr lang="es-ES" sz="2450" dirty="0" err="1" smtClean="0"/>
              <a:t>the</a:t>
            </a:r>
            <a:r>
              <a:rPr lang="es-ES" sz="2450" dirty="0" smtClean="0"/>
              <a:t> </a:t>
            </a:r>
            <a:r>
              <a:rPr lang="es-ES" sz="2450" b="1" dirty="0" err="1" smtClean="0"/>
              <a:t>Incan</a:t>
            </a:r>
            <a:r>
              <a:rPr lang="es-ES" sz="2450" b="1" dirty="0" smtClean="0"/>
              <a:t> </a:t>
            </a:r>
            <a:r>
              <a:rPr lang="es-ES" sz="2450" b="1" dirty="0" err="1" smtClean="0"/>
              <a:t>Empire</a:t>
            </a:r>
            <a:r>
              <a:rPr lang="es-ES" sz="2450" dirty="0" smtClean="0"/>
              <a:t>. </a:t>
            </a:r>
          </a:p>
          <a:p>
            <a:pPr marL="342900" indent="-342900">
              <a:buFont typeface="Arial" panose="020B0604020202020204" pitchFamily="34" charset="0"/>
              <a:buChar char="•"/>
            </a:pPr>
            <a:r>
              <a:rPr lang="es-ES" sz="2450" dirty="0" err="1" smtClean="0"/>
              <a:t>It</a:t>
            </a:r>
            <a:r>
              <a:rPr lang="es-ES" sz="2450" dirty="0" smtClean="0"/>
              <a:t> </a:t>
            </a:r>
            <a:r>
              <a:rPr lang="es-ES" sz="2450" dirty="0" err="1" smtClean="0"/>
              <a:t>is</a:t>
            </a:r>
            <a:r>
              <a:rPr lang="es-ES" sz="2450" dirty="0" smtClean="0"/>
              <a:t> </a:t>
            </a:r>
            <a:r>
              <a:rPr lang="es-ES" sz="2450" dirty="0" err="1" smtClean="0"/>
              <a:t>the</a:t>
            </a:r>
            <a:r>
              <a:rPr lang="es-ES" sz="2450" dirty="0" smtClean="0"/>
              <a:t> </a:t>
            </a:r>
            <a:r>
              <a:rPr lang="es-ES" sz="2450" dirty="0" err="1" smtClean="0"/>
              <a:t>most</a:t>
            </a:r>
            <a:r>
              <a:rPr lang="es-ES" sz="2450" dirty="0" smtClean="0"/>
              <a:t> </a:t>
            </a:r>
            <a:r>
              <a:rPr lang="es-ES" sz="2450" dirty="0" err="1" smtClean="0"/>
              <a:t>traditional</a:t>
            </a:r>
            <a:r>
              <a:rPr lang="es-ES" sz="2450" dirty="0" smtClean="0"/>
              <a:t>, </a:t>
            </a:r>
            <a:r>
              <a:rPr lang="es-ES" sz="2450" dirty="0" err="1" smtClean="0"/>
              <a:t>folkloric</a:t>
            </a:r>
            <a:r>
              <a:rPr lang="es-ES" sz="2450" dirty="0" smtClean="0"/>
              <a:t> dance </a:t>
            </a:r>
            <a:r>
              <a:rPr lang="es-ES" sz="2450" b="1" dirty="0" smtClean="0"/>
              <a:t>done in </a:t>
            </a:r>
            <a:r>
              <a:rPr lang="es-ES" sz="2450" b="1" dirty="0" err="1" smtClean="0"/>
              <a:t>the</a:t>
            </a:r>
            <a:r>
              <a:rPr lang="es-ES" sz="2450" b="1" dirty="0" smtClean="0"/>
              <a:t> Andes </a:t>
            </a:r>
            <a:r>
              <a:rPr lang="es-ES" sz="2450" b="1" dirty="0" err="1" smtClean="0"/>
              <a:t>mountain</a:t>
            </a:r>
            <a:r>
              <a:rPr lang="es-ES" sz="2450" b="1" dirty="0" smtClean="0"/>
              <a:t> </a:t>
            </a:r>
            <a:r>
              <a:rPr lang="es-ES" sz="2450" b="1" dirty="0" err="1" smtClean="0"/>
              <a:t>villages</a:t>
            </a:r>
            <a:r>
              <a:rPr lang="es-ES" sz="2450" b="1" dirty="0" smtClean="0"/>
              <a:t>. </a:t>
            </a:r>
          </a:p>
          <a:p>
            <a:pPr marL="342900" indent="-342900">
              <a:buFont typeface="Arial" panose="020B0604020202020204" pitchFamily="34" charset="0"/>
              <a:buChar char="•"/>
            </a:pPr>
            <a:r>
              <a:rPr lang="es-ES" sz="2450" dirty="0" err="1" smtClean="0"/>
              <a:t>The</a:t>
            </a:r>
            <a:r>
              <a:rPr lang="es-ES" sz="2450" dirty="0" smtClean="0"/>
              <a:t> dance </a:t>
            </a:r>
            <a:r>
              <a:rPr lang="es-ES" sz="2450" dirty="0" err="1" smtClean="0"/>
              <a:t>name</a:t>
            </a:r>
            <a:r>
              <a:rPr lang="es-ES" sz="2450" dirty="0" smtClean="0"/>
              <a:t>, huayno, comes </a:t>
            </a:r>
            <a:r>
              <a:rPr lang="es-ES" sz="2450" dirty="0" err="1" smtClean="0"/>
              <a:t>from</a:t>
            </a:r>
            <a:r>
              <a:rPr lang="es-ES" sz="2450" dirty="0" smtClean="0"/>
              <a:t> </a:t>
            </a:r>
            <a:r>
              <a:rPr lang="es-ES" sz="2450" dirty="0" err="1" smtClean="0"/>
              <a:t>the</a:t>
            </a:r>
            <a:r>
              <a:rPr lang="es-ES" sz="2450" dirty="0" smtClean="0"/>
              <a:t> quechua Word </a:t>
            </a:r>
            <a:r>
              <a:rPr lang="es-ES" sz="2450" dirty="0" err="1" smtClean="0"/>
              <a:t>huañuy</a:t>
            </a:r>
            <a:r>
              <a:rPr lang="es-ES" sz="2450" dirty="0" smtClean="0"/>
              <a:t>, </a:t>
            </a:r>
            <a:r>
              <a:rPr lang="es-ES" sz="2450" dirty="0" err="1" smtClean="0"/>
              <a:t>which</a:t>
            </a:r>
            <a:r>
              <a:rPr lang="es-ES" sz="2450" dirty="0" smtClean="0"/>
              <a:t> </a:t>
            </a:r>
            <a:r>
              <a:rPr lang="es-ES" sz="2450" dirty="0" err="1" smtClean="0"/>
              <a:t>means</a:t>
            </a:r>
            <a:r>
              <a:rPr lang="es-ES" sz="2450" dirty="0" smtClean="0"/>
              <a:t> </a:t>
            </a:r>
            <a:r>
              <a:rPr lang="es-ES" sz="2450" dirty="0" err="1" smtClean="0"/>
              <a:t>death</a:t>
            </a:r>
            <a:r>
              <a:rPr lang="es-ES" sz="2450" dirty="0" smtClean="0"/>
              <a:t>. </a:t>
            </a:r>
            <a:r>
              <a:rPr lang="es-ES" sz="2450" dirty="0" err="1" smtClean="0"/>
              <a:t>It</a:t>
            </a:r>
            <a:r>
              <a:rPr lang="es-ES" sz="2450" dirty="0" smtClean="0"/>
              <a:t> </a:t>
            </a:r>
            <a:r>
              <a:rPr lang="es-ES" sz="2450" dirty="0" err="1" smtClean="0"/>
              <a:t>symbolizes</a:t>
            </a:r>
            <a:r>
              <a:rPr lang="es-ES" sz="2450" dirty="0" smtClean="0"/>
              <a:t> </a:t>
            </a:r>
            <a:r>
              <a:rPr lang="es-ES" sz="2450" dirty="0" err="1" smtClean="0"/>
              <a:t>the</a:t>
            </a:r>
            <a:r>
              <a:rPr lang="es-ES" sz="2450" dirty="0" smtClean="0"/>
              <a:t> </a:t>
            </a:r>
            <a:r>
              <a:rPr lang="es-ES" sz="2450" dirty="0" err="1" smtClean="0"/>
              <a:t>Spaniards</a:t>
            </a:r>
            <a:r>
              <a:rPr lang="es-ES" sz="2450" dirty="0" smtClean="0"/>
              <a:t> </a:t>
            </a:r>
            <a:r>
              <a:rPr lang="es-ES" sz="2450" dirty="0" err="1" smtClean="0"/>
              <a:t>arrival</a:t>
            </a:r>
            <a:r>
              <a:rPr lang="es-ES" sz="2450" dirty="0" smtClean="0"/>
              <a:t> to South </a:t>
            </a:r>
            <a:r>
              <a:rPr lang="es-ES" sz="2450" dirty="0" err="1" smtClean="0"/>
              <a:t>America</a:t>
            </a:r>
            <a:r>
              <a:rPr lang="es-ES" sz="2450" dirty="0" smtClean="0"/>
              <a:t> &amp; </a:t>
            </a:r>
            <a:r>
              <a:rPr lang="es-ES" sz="2450" dirty="0" err="1" smtClean="0"/>
              <a:t>the</a:t>
            </a:r>
            <a:r>
              <a:rPr lang="es-ES" sz="2450" dirty="0" smtClean="0"/>
              <a:t> </a:t>
            </a:r>
            <a:r>
              <a:rPr lang="es-ES" sz="2450" dirty="0" err="1" smtClean="0"/>
              <a:t>falling</a:t>
            </a:r>
            <a:r>
              <a:rPr lang="es-ES" sz="2450" dirty="0" smtClean="0"/>
              <a:t> of </a:t>
            </a:r>
            <a:r>
              <a:rPr lang="es-ES" sz="2450" dirty="0" err="1" smtClean="0"/>
              <a:t>the</a:t>
            </a:r>
            <a:r>
              <a:rPr lang="es-ES" sz="2450" dirty="0" smtClean="0"/>
              <a:t> </a:t>
            </a:r>
            <a:r>
              <a:rPr lang="es-ES" sz="2450" dirty="0" err="1" smtClean="0"/>
              <a:t>Incan</a:t>
            </a:r>
            <a:r>
              <a:rPr lang="es-ES" sz="2450" dirty="0" smtClean="0"/>
              <a:t> </a:t>
            </a:r>
            <a:r>
              <a:rPr lang="es-ES" sz="2450" dirty="0" err="1" smtClean="0"/>
              <a:t>Empire</a:t>
            </a:r>
            <a:r>
              <a:rPr lang="es-ES" sz="2450" dirty="0" smtClean="0"/>
              <a:t> to </a:t>
            </a:r>
            <a:r>
              <a:rPr lang="es-ES" sz="2450" dirty="0" err="1" smtClean="0"/>
              <a:t>them</a:t>
            </a:r>
            <a:r>
              <a:rPr lang="es-ES" sz="2450" dirty="0" smtClean="0"/>
              <a:t>.  </a:t>
            </a:r>
            <a:r>
              <a:rPr lang="es-ES" sz="2450" dirty="0" err="1" smtClean="0"/>
              <a:t>However</a:t>
            </a:r>
            <a:r>
              <a:rPr lang="es-ES" sz="2450" dirty="0" smtClean="0"/>
              <a:t>, </a:t>
            </a:r>
            <a:r>
              <a:rPr lang="es-ES" sz="2450" dirty="0" err="1" smtClean="0"/>
              <a:t>it</a:t>
            </a:r>
            <a:r>
              <a:rPr lang="es-ES" sz="2450" dirty="0" smtClean="0"/>
              <a:t> </a:t>
            </a:r>
            <a:r>
              <a:rPr lang="es-ES" sz="2450" dirty="0" err="1" smtClean="0"/>
              <a:t>also</a:t>
            </a:r>
            <a:r>
              <a:rPr lang="es-ES" sz="2450" dirty="0" smtClean="0"/>
              <a:t> </a:t>
            </a:r>
            <a:r>
              <a:rPr lang="es-ES" sz="2450" dirty="0" err="1" smtClean="0"/>
              <a:t>is</a:t>
            </a:r>
            <a:r>
              <a:rPr lang="es-ES" sz="2450" dirty="0" smtClean="0"/>
              <a:t> </a:t>
            </a:r>
            <a:r>
              <a:rPr lang="es-ES" sz="2450" dirty="0" err="1" smtClean="0"/>
              <a:t>connected</a:t>
            </a:r>
            <a:r>
              <a:rPr lang="es-ES" sz="2450" dirty="0" smtClean="0"/>
              <a:t> to </a:t>
            </a:r>
            <a:r>
              <a:rPr lang="es-ES" sz="2450" dirty="0" err="1" smtClean="0"/>
              <a:t>the</a:t>
            </a:r>
            <a:r>
              <a:rPr lang="es-ES" sz="2450" dirty="0" smtClean="0"/>
              <a:t> Quechua </a:t>
            </a:r>
            <a:r>
              <a:rPr lang="es-ES" sz="2450" dirty="0" err="1" smtClean="0"/>
              <a:t>word</a:t>
            </a:r>
            <a:r>
              <a:rPr lang="es-ES" sz="2450" dirty="0" smtClean="0"/>
              <a:t> </a:t>
            </a:r>
            <a:r>
              <a:rPr lang="es-ES" sz="2450" dirty="0"/>
              <a:t>"</a:t>
            </a:r>
            <a:r>
              <a:rPr lang="es-ES" sz="2450" dirty="0" err="1"/>
              <a:t>huayñunakunay</a:t>
            </a:r>
            <a:r>
              <a:rPr lang="es-ES" sz="2450" dirty="0"/>
              <a:t>" </a:t>
            </a:r>
            <a:r>
              <a:rPr lang="es-ES" sz="2450" dirty="0" err="1" smtClean="0"/>
              <a:t>which</a:t>
            </a:r>
            <a:r>
              <a:rPr lang="es-ES" sz="2450" dirty="0" smtClean="0"/>
              <a:t> </a:t>
            </a:r>
            <a:r>
              <a:rPr lang="es-ES" sz="2450" dirty="0" err="1" smtClean="0"/>
              <a:t>means</a:t>
            </a:r>
            <a:r>
              <a:rPr lang="es-ES" sz="2450" dirty="0" smtClean="0"/>
              <a:t>, “to dance </a:t>
            </a:r>
            <a:r>
              <a:rPr lang="es-ES" sz="2450" dirty="0" err="1" smtClean="0"/>
              <a:t>with</a:t>
            </a:r>
            <a:r>
              <a:rPr lang="es-ES" sz="2450" dirty="0" smtClean="0"/>
              <a:t> </a:t>
            </a:r>
            <a:r>
              <a:rPr lang="es-ES" sz="2450" dirty="0" err="1" smtClean="0"/>
              <a:t>the</a:t>
            </a:r>
            <a:r>
              <a:rPr lang="es-ES" sz="2450" dirty="0" smtClean="0"/>
              <a:t> </a:t>
            </a:r>
            <a:r>
              <a:rPr lang="es-ES" sz="2450" dirty="0" err="1" smtClean="0"/>
              <a:t>hands</a:t>
            </a:r>
            <a:r>
              <a:rPr lang="es-ES" sz="2450" dirty="0" smtClean="0"/>
              <a:t> </a:t>
            </a:r>
            <a:r>
              <a:rPr lang="es-ES" sz="2450" dirty="0" err="1" smtClean="0"/>
              <a:t>tied</a:t>
            </a:r>
            <a:r>
              <a:rPr lang="es-ES" sz="2450" dirty="0" smtClean="0"/>
              <a:t>.”</a:t>
            </a:r>
          </a:p>
          <a:p>
            <a:pPr marL="342900" indent="-342900">
              <a:buFont typeface="Arial" panose="020B0604020202020204" pitchFamily="34" charset="0"/>
              <a:buChar char="•"/>
            </a:pPr>
            <a:r>
              <a:rPr lang="es-ES" sz="2450" dirty="0" err="1" smtClean="0"/>
              <a:t>The</a:t>
            </a:r>
            <a:r>
              <a:rPr lang="es-ES" sz="2450" dirty="0" smtClean="0"/>
              <a:t> Huayno has </a:t>
            </a:r>
            <a:r>
              <a:rPr lang="es-ES" sz="2450" dirty="0" err="1" smtClean="0"/>
              <a:t>different</a:t>
            </a:r>
            <a:r>
              <a:rPr lang="es-ES" sz="2450" dirty="0" smtClean="0"/>
              <a:t> </a:t>
            </a:r>
            <a:r>
              <a:rPr lang="es-ES" sz="2450" dirty="0" err="1" smtClean="0"/>
              <a:t>versions</a:t>
            </a:r>
            <a:r>
              <a:rPr lang="es-ES" sz="2450" dirty="0" smtClean="0"/>
              <a:t> </a:t>
            </a:r>
            <a:r>
              <a:rPr lang="es-ES" sz="2450" dirty="0" err="1" smtClean="0"/>
              <a:t>based</a:t>
            </a:r>
            <a:r>
              <a:rPr lang="es-ES" sz="2450" dirty="0" smtClean="0"/>
              <a:t> </a:t>
            </a:r>
            <a:r>
              <a:rPr lang="es-ES" sz="2450" dirty="0" err="1" smtClean="0"/>
              <a:t>on</a:t>
            </a:r>
            <a:r>
              <a:rPr lang="es-ES" sz="2450" dirty="0" smtClean="0"/>
              <a:t> </a:t>
            </a:r>
            <a:r>
              <a:rPr lang="es-ES" sz="2450" dirty="0" err="1" smtClean="0"/>
              <a:t>where</a:t>
            </a:r>
            <a:r>
              <a:rPr lang="es-ES" sz="2450" dirty="0"/>
              <a:t> </a:t>
            </a:r>
            <a:r>
              <a:rPr lang="es-ES" sz="2450" dirty="0" err="1" smtClean="0"/>
              <a:t>it</a:t>
            </a:r>
            <a:r>
              <a:rPr lang="es-ES" sz="2450" dirty="0" smtClean="0"/>
              <a:t> </a:t>
            </a:r>
            <a:r>
              <a:rPr lang="es-ES" sz="2450" dirty="0" err="1" smtClean="0"/>
              <a:t>is</a:t>
            </a:r>
            <a:r>
              <a:rPr lang="es-ES" sz="2450" dirty="0" smtClean="0"/>
              <a:t> </a:t>
            </a:r>
            <a:r>
              <a:rPr lang="es-ES" sz="2450" dirty="0" err="1" smtClean="0"/>
              <a:t>being</a:t>
            </a:r>
            <a:r>
              <a:rPr lang="es-ES" sz="2450" dirty="0" smtClean="0"/>
              <a:t> </a:t>
            </a:r>
            <a:r>
              <a:rPr lang="es-ES" sz="2450" dirty="0" err="1" smtClean="0"/>
              <a:t>danced</a:t>
            </a:r>
            <a:r>
              <a:rPr lang="es-ES" sz="2450" dirty="0" smtClean="0"/>
              <a:t> </a:t>
            </a:r>
            <a:r>
              <a:rPr lang="es-ES" sz="2450" dirty="0" err="1" smtClean="0"/>
              <a:t>due</a:t>
            </a:r>
            <a:r>
              <a:rPr lang="es-ES" sz="2450" dirty="0" smtClean="0"/>
              <a:t> to </a:t>
            </a:r>
            <a:r>
              <a:rPr lang="es-ES" sz="2450" dirty="0" err="1" smtClean="0"/>
              <a:t>the</a:t>
            </a:r>
            <a:r>
              <a:rPr lang="es-ES" sz="2450" dirty="0" smtClean="0"/>
              <a:t> </a:t>
            </a:r>
            <a:r>
              <a:rPr lang="es-ES" sz="2450" dirty="0" err="1" smtClean="0"/>
              <a:t>traditions</a:t>
            </a:r>
            <a:r>
              <a:rPr lang="es-ES" sz="2450" dirty="0" smtClean="0"/>
              <a:t> of </a:t>
            </a:r>
            <a:r>
              <a:rPr lang="es-ES" sz="2450" dirty="0" err="1" smtClean="0"/>
              <a:t>the</a:t>
            </a:r>
            <a:r>
              <a:rPr lang="es-ES" sz="2450" dirty="0" smtClean="0"/>
              <a:t> </a:t>
            </a:r>
            <a:r>
              <a:rPr lang="es-ES" sz="2450" dirty="0" err="1" smtClean="0"/>
              <a:t>specific</a:t>
            </a:r>
            <a:r>
              <a:rPr lang="es-ES" sz="2450" dirty="0" smtClean="0"/>
              <a:t> </a:t>
            </a:r>
            <a:r>
              <a:rPr lang="es-ES" sz="2450" dirty="0" err="1" smtClean="0"/>
              <a:t>locale</a:t>
            </a:r>
            <a:r>
              <a:rPr lang="es-ES" sz="2450" dirty="0" smtClean="0"/>
              <a:t> </a:t>
            </a:r>
            <a:r>
              <a:rPr lang="es-ES" sz="2450" dirty="0" err="1" smtClean="0"/>
              <a:t>or</a:t>
            </a:r>
            <a:r>
              <a:rPr lang="es-ES" sz="2450" dirty="0" smtClean="0"/>
              <a:t> </a:t>
            </a:r>
            <a:r>
              <a:rPr lang="es-ES" sz="2450" dirty="0" err="1" smtClean="0"/>
              <a:t>region</a:t>
            </a:r>
            <a:r>
              <a:rPr lang="es-ES" sz="2450" dirty="0"/>
              <a:t>. </a:t>
            </a:r>
            <a:endParaRPr lang="es-ES" sz="2450" dirty="0" smtClean="0"/>
          </a:p>
          <a:p>
            <a:pPr marL="342900" indent="-342900">
              <a:buFont typeface="Arial" panose="020B0604020202020204" pitchFamily="34" charset="0"/>
              <a:buChar char="•"/>
            </a:pPr>
            <a:r>
              <a:rPr lang="es-ES" sz="2450" dirty="0" err="1" smtClean="0"/>
              <a:t>It</a:t>
            </a:r>
            <a:r>
              <a:rPr lang="es-ES" sz="2450" dirty="0" smtClean="0"/>
              <a:t> </a:t>
            </a:r>
            <a:r>
              <a:rPr lang="es-ES" sz="2450" dirty="0" err="1"/>
              <a:t>is</a:t>
            </a:r>
            <a:r>
              <a:rPr lang="es-ES" sz="2450" dirty="0"/>
              <a:t> a dance of </a:t>
            </a:r>
            <a:r>
              <a:rPr lang="es-ES" sz="2450" dirty="0" err="1"/>
              <a:t>happiness</a:t>
            </a:r>
            <a:r>
              <a:rPr lang="es-ES" sz="2450" dirty="0"/>
              <a:t>. </a:t>
            </a:r>
            <a:r>
              <a:rPr lang="es-ES" sz="2450" dirty="0" err="1"/>
              <a:t>The</a:t>
            </a:r>
            <a:r>
              <a:rPr lang="es-ES" sz="2450" dirty="0"/>
              <a:t> </a:t>
            </a:r>
            <a:r>
              <a:rPr lang="es-ES" sz="2450" dirty="0" err="1"/>
              <a:t>message</a:t>
            </a:r>
            <a:r>
              <a:rPr lang="es-ES" sz="2450" dirty="0"/>
              <a:t> </a:t>
            </a:r>
            <a:r>
              <a:rPr lang="es-ES" sz="2450" dirty="0" err="1"/>
              <a:t>between</a:t>
            </a:r>
            <a:r>
              <a:rPr lang="es-ES" sz="2450" dirty="0"/>
              <a:t> </a:t>
            </a:r>
            <a:r>
              <a:rPr lang="es-ES" sz="2450" dirty="0" err="1"/>
              <a:t>the</a:t>
            </a:r>
            <a:r>
              <a:rPr lang="es-ES" sz="2450" dirty="0"/>
              <a:t> </a:t>
            </a:r>
            <a:r>
              <a:rPr lang="es-ES" sz="2450" dirty="0" err="1"/>
              <a:t>pairs</a:t>
            </a:r>
            <a:r>
              <a:rPr lang="es-ES" sz="2450" dirty="0"/>
              <a:t> </a:t>
            </a:r>
            <a:r>
              <a:rPr lang="es-ES" sz="2450" dirty="0" err="1"/>
              <a:t>dancing</a:t>
            </a:r>
            <a:r>
              <a:rPr lang="es-ES" sz="2450" dirty="0"/>
              <a:t> el Huayno </a:t>
            </a:r>
            <a:r>
              <a:rPr lang="es-ES" sz="2450" dirty="0" err="1"/>
              <a:t>usually</a:t>
            </a:r>
            <a:r>
              <a:rPr lang="es-ES" sz="2450" dirty="0"/>
              <a:t> </a:t>
            </a:r>
            <a:r>
              <a:rPr lang="es-ES" sz="2450" dirty="0" err="1"/>
              <a:t>is</a:t>
            </a:r>
            <a:r>
              <a:rPr lang="es-ES" sz="2450" dirty="0"/>
              <a:t> </a:t>
            </a:r>
            <a:r>
              <a:rPr lang="es-ES" sz="2450" dirty="0" err="1"/>
              <a:t>that</a:t>
            </a:r>
            <a:r>
              <a:rPr lang="es-ES" sz="2450" dirty="0"/>
              <a:t> of </a:t>
            </a:r>
            <a:r>
              <a:rPr lang="es-ES" sz="2450" dirty="0" err="1"/>
              <a:t>falling</a:t>
            </a:r>
            <a:r>
              <a:rPr lang="es-ES" sz="2450" dirty="0"/>
              <a:t> in </a:t>
            </a:r>
            <a:r>
              <a:rPr lang="es-ES" sz="2450" dirty="0" err="1"/>
              <a:t>love</a:t>
            </a:r>
            <a:r>
              <a:rPr lang="es-ES" sz="2450" dirty="0"/>
              <a:t>, </a:t>
            </a:r>
            <a:r>
              <a:rPr lang="es-ES" sz="2450" dirty="0" err="1"/>
              <a:t>but</a:t>
            </a:r>
            <a:r>
              <a:rPr lang="es-ES" sz="2450" dirty="0"/>
              <a:t> </a:t>
            </a:r>
            <a:r>
              <a:rPr lang="es-ES" sz="2450" dirty="0" err="1"/>
              <a:t>also</a:t>
            </a:r>
            <a:r>
              <a:rPr lang="es-ES" sz="2450" dirty="0"/>
              <a:t> shows </a:t>
            </a:r>
            <a:r>
              <a:rPr lang="es-ES" sz="2450" dirty="0" err="1"/>
              <a:t>falling</a:t>
            </a:r>
            <a:r>
              <a:rPr lang="es-ES" sz="2450" dirty="0"/>
              <a:t> </a:t>
            </a:r>
            <a:r>
              <a:rPr lang="es-ES" sz="2450" dirty="0" err="1"/>
              <a:t>out</a:t>
            </a:r>
            <a:r>
              <a:rPr lang="es-ES" sz="2450" dirty="0"/>
              <a:t> of </a:t>
            </a:r>
            <a:r>
              <a:rPr lang="es-ES" sz="2450" dirty="0" err="1"/>
              <a:t>love</a:t>
            </a:r>
            <a:r>
              <a:rPr lang="es-ES" sz="2450" dirty="0"/>
              <a:t> &amp; </a:t>
            </a:r>
            <a:r>
              <a:rPr lang="es-ES" sz="2450" dirty="0" err="1"/>
              <a:t>the</a:t>
            </a:r>
            <a:r>
              <a:rPr lang="es-ES" sz="2450" dirty="0"/>
              <a:t> </a:t>
            </a:r>
            <a:r>
              <a:rPr lang="es-ES" sz="2450" dirty="0" err="1"/>
              <a:t>emotional</a:t>
            </a:r>
            <a:r>
              <a:rPr lang="es-ES" sz="2450" dirty="0"/>
              <a:t> </a:t>
            </a:r>
            <a:r>
              <a:rPr lang="es-ES" sz="2450" dirty="0" err="1"/>
              <a:t>suffering</a:t>
            </a:r>
            <a:r>
              <a:rPr lang="es-ES" sz="2450" dirty="0"/>
              <a:t> </a:t>
            </a:r>
            <a:r>
              <a:rPr lang="es-ES" sz="2450" dirty="0" err="1"/>
              <a:t>therein</a:t>
            </a:r>
            <a:endParaRPr lang="es-ES" sz="2450" dirty="0"/>
          </a:p>
          <a:p>
            <a:pPr marL="342900" indent="-342900">
              <a:buFont typeface="Arial" panose="020B0604020202020204" pitchFamily="34" charset="0"/>
              <a:buChar char="•"/>
            </a:pPr>
            <a:endParaRPr lang="es-ES" sz="2450" dirty="0" smtClean="0"/>
          </a:p>
        </p:txBody>
      </p:sp>
    </p:spTree>
    <p:extLst>
      <p:ext uri="{BB962C8B-B14F-4D97-AF65-F5344CB8AC3E}">
        <p14:creationId xmlns:p14="http://schemas.microsoft.com/office/powerpoint/2010/main" val="408748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0976"/>
          </a:xfrm>
        </p:spPr>
        <p:txBody>
          <a:bodyPr>
            <a:normAutofit/>
          </a:bodyPr>
          <a:lstStyle/>
          <a:p>
            <a:r>
              <a:rPr lang="en-US" dirty="0" err="1" smtClean="0"/>
              <a:t>Huayno</a:t>
            </a:r>
            <a:r>
              <a:rPr lang="en-US" dirty="0" smtClean="0"/>
              <a:t> </a:t>
            </a:r>
            <a:r>
              <a:rPr lang="en-US" dirty="0" err="1" smtClean="0"/>
              <a:t>Peruano</a:t>
            </a:r>
            <a:r>
              <a:rPr lang="en-US" dirty="0"/>
              <a:t/>
            </a:r>
            <a:br>
              <a:rPr lang="en-US" dirty="0"/>
            </a:br>
            <a:r>
              <a:rPr lang="en-US" sz="1700" dirty="0">
                <a:hlinkClick r:id="rId3"/>
              </a:rPr>
              <a:t>https://</a:t>
            </a:r>
            <a:r>
              <a:rPr lang="en-US" sz="1700" dirty="0" smtClean="0">
                <a:hlinkClick r:id="rId3"/>
              </a:rPr>
              <a:t>www.youtube.com/watch?v=HiS4V1mMhes</a:t>
            </a:r>
            <a:r>
              <a:rPr lang="en-US" sz="1700" dirty="0" smtClean="0"/>
              <a:t> </a:t>
            </a:r>
            <a:endParaRPr lang="en-US" sz="1700" dirty="0"/>
          </a:p>
        </p:txBody>
      </p:sp>
      <p:pic>
        <p:nvPicPr>
          <p:cNvPr id="5" name="HiS4V1mMhes"/>
          <p:cNvPicPr>
            <a:picLocks noGrp="1" noRot="1" noChangeAspect="1"/>
          </p:cNvPicPr>
          <p:nvPr>
            <p:ph idx="1"/>
            <a:videoFile r:link="rId1"/>
          </p:nvPr>
        </p:nvPicPr>
        <p:blipFill>
          <a:blip r:embed="rId4"/>
          <a:stretch>
            <a:fillRect/>
          </a:stretch>
        </p:blipFill>
        <p:spPr>
          <a:xfrm>
            <a:off x="892175" y="950913"/>
            <a:ext cx="10518775" cy="5916612"/>
          </a:xfrm>
          <a:prstGeom prst="rect">
            <a:avLst/>
          </a:prstGeom>
        </p:spPr>
      </p:pic>
    </p:spTree>
    <p:extLst>
      <p:ext uri="{BB962C8B-B14F-4D97-AF65-F5344CB8AC3E}">
        <p14:creationId xmlns:p14="http://schemas.microsoft.com/office/powerpoint/2010/main" val="378902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066801"/>
            <a:ext cx="9144000" cy="4708981"/>
          </a:xfrm>
          <a:prstGeom prst="rect">
            <a:avLst/>
          </a:prstGeom>
          <a:noFill/>
        </p:spPr>
        <p:txBody>
          <a:bodyPr wrap="square" rtlCol="0">
            <a:spAutoFit/>
          </a:bodyPr>
          <a:lstStyle/>
          <a:p>
            <a:pPr algn="ctr"/>
            <a:r>
              <a:rPr lang="en-US" sz="4800" b="1" dirty="0" err="1">
                <a:ln>
                  <a:solidFill>
                    <a:srgbClr val="020406"/>
                  </a:solidFill>
                </a:ln>
                <a:solidFill>
                  <a:schemeClr val="bg1"/>
                </a:solidFill>
                <a:effectLst>
                  <a:outerShdw blurRad="38100" dist="38100" dir="2700000" algn="tl">
                    <a:srgbClr val="000000">
                      <a:alpha val="43137"/>
                    </a:srgbClr>
                  </a:outerShdw>
                </a:effectLst>
              </a:rPr>
              <a:t>Perú</a:t>
            </a:r>
            <a:r>
              <a:rPr lang="en-US" sz="4800" b="1" dirty="0">
                <a:ln>
                  <a:solidFill>
                    <a:srgbClr val="020406"/>
                  </a:solidFill>
                </a:ln>
                <a:solidFill>
                  <a:schemeClr val="bg1"/>
                </a:solidFill>
                <a:effectLst>
                  <a:outerShdw blurRad="38100" dist="38100" dir="2700000" algn="tl">
                    <a:srgbClr val="000000">
                      <a:alpha val="43137"/>
                    </a:srgbClr>
                  </a:outerShdw>
                </a:effectLst>
              </a:rPr>
              <a:t> was home to the ancient Inca civilization.  Machu Picchu, which is thought to be the “Lost City of the Incas,” was recently named as one of the new 7 wonders of the world</a:t>
            </a:r>
            <a:r>
              <a:rPr lang="en-US" sz="6000" b="1" dirty="0">
                <a:ln>
                  <a:solidFill>
                    <a:srgbClr val="020406"/>
                  </a:solidFill>
                </a:ln>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50570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68946"/>
          </a:xfrm>
        </p:spPr>
        <p:txBody>
          <a:bodyPr>
            <a:normAutofit/>
          </a:bodyPr>
          <a:lstStyle/>
          <a:p>
            <a:r>
              <a:rPr lang="en-US" dirty="0" smtClean="0">
                <a:solidFill>
                  <a:schemeClr val="tx1"/>
                </a:solidFill>
              </a:rPr>
              <a:t>Machu Picchu</a:t>
            </a:r>
            <a:endParaRPr lang="en-US" dirty="0">
              <a:solidFill>
                <a:schemeClr val="tx1"/>
              </a:solidFill>
            </a:endParaRPr>
          </a:p>
        </p:txBody>
      </p:sp>
      <p:sp>
        <p:nvSpPr>
          <p:cNvPr id="3" name="Subtitle 2"/>
          <p:cNvSpPr>
            <a:spLocks noGrp="1"/>
          </p:cNvSpPr>
          <p:nvPr>
            <p:ph type="subTitle" idx="1"/>
          </p:nvPr>
        </p:nvSpPr>
        <p:spPr>
          <a:xfrm>
            <a:off x="0" y="1068946"/>
            <a:ext cx="12192000" cy="5789054"/>
          </a:xfrm>
        </p:spPr>
        <p:txBody>
          <a:bodyPr/>
          <a:lstStyle/>
          <a:p>
            <a:pPr algn="l"/>
            <a:r>
              <a:rPr lang="en-US" sz="1500" dirty="0" smtClean="0">
                <a:solidFill>
                  <a:schemeClr val="tx1"/>
                </a:solidFill>
                <a:hlinkClick r:id="rId3"/>
              </a:rPr>
              <a:t>http</a:t>
            </a:r>
            <a:r>
              <a:rPr lang="en-US" sz="1500" dirty="0">
                <a:solidFill>
                  <a:schemeClr val="tx1"/>
                </a:solidFill>
                <a:hlinkClick r:id="rId3"/>
              </a:rPr>
              <a:t>://</a:t>
            </a:r>
            <a:r>
              <a:rPr lang="en-US" sz="1500" dirty="0" smtClean="0">
                <a:solidFill>
                  <a:schemeClr val="tx1"/>
                </a:solidFill>
                <a:hlinkClick r:id="rId3"/>
              </a:rPr>
              <a:t>www.history.com/topics/machu-picchu/videos/machu-picchu</a:t>
            </a:r>
            <a:r>
              <a:rPr lang="en-US" sz="1500" dirty="0" smtClean="0">
                <a:solidFill>
                  <a:schemeClr val="tx1"/>
                </a:solidFill>
              </a:rPr>
              <a:t> </a:t>
            </a:r>
          </a:p>
          <a:p>
            <a:pPr algn="l"/>
            <a:endParaRPr lang="en-US"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80086"/>
            <a:ext cx="6503885" cy="48779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141" y="1483217"/>
            <a:ext cx="4657859" cy="5374783"/>
          </a:xfrm>
          <a:prstGeom prst="rect">
            <a:avLst/>
          </a:prstGeom>
        </p:spPr>
      </p:pic>
    </p:spTree>
    <p:extLst>
      <p:ext uri="{BB962C8B-B14F-4D97-AF65-F5344CB8AC3E}">
        <p14:creationId xmlns:p14="http://schemas.microsoft.com/office/powerpoint/2010/main" val="113946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a:t>Hacer</a:t>
            </a:r>
            <a:r>
              <a:rPr lang="en-US" sz="3200" dirty="0"/>
              <a:t> el </a:t>
            </a:r>
            <a:r>
              <a:rPr lang="en-US" sz="3200" dirty="0" err="1"/>
              <a:t>trabajo</a:t>
            </a:r>
            <a:r>
              <a:rPr lang="en-US" sz="3200" dirty="0"/>
              <a:t> de la </a:t>
            </a:r>
            <a:r>
              <a:rPr lang="en-US" sz="3200" dirty="0" err="1"/>
              <a:t>campana</a:t>
            </a:r>
            <a:endParaRPr lang="en-US" sz="3200" dirty="0"/>
          </a:p>
          <a:p>
            <a:pPr marL="291465" indent="-257175"/>
            <a:r>
              <a:rPr lang="es-ES" sz="3200" dirty="0" smtClean="0"/>
              <a:t>Aprender de Perú</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378825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00100"/>
          </a:xfrm>
        </p:spPr>
        <p:txBody>
          <a:bodyPr/>
          <a:lstStyle/>
          <a:p>
            <a:r>
              <a:rPr lang="en-US" dirty="0" err="1" smtClean="0"/>
              <a:t>Religión</a:t>
            </a:r>
            <a:r>
              <a:rPr lang="en-US" dirty="0" smtClean="0"/>
              <a:t> </a:t>
            </a:r>
            <a:endParaRPr lang="en-US" dirty="0"/>
          </a:p>
        </p:txBody>
      </p:sp>
      <p:sp>
        <p:nvSpPr>
          <p:cNvPr id="3" name="Content Placeholder 2"/>
          <p:cNvSpPr>
            <a:spLocks noGrp="1"/>
          </p:cNvSpPr>
          <p:nvPr>
            <p:ph sz="half" idx="1"/>
          </p:nvPr>
        </p:nvSpPr>
        <p:spPr>
          <a:xfrm>
            <a:off x="0" y="800101"/>
            <a:ext cx="12192000" cy="2247899"/>
          </a:xfrm>
        </p:spPr>
        <p:txBody>
          <a:bodyPr>
            <a:normAutofit lnSpcReduction="10000"/>
          </a:bodyPr>
          <a:lstStyle/>
          <a:p>
            <a:r>
              <a:rPr lang="es-ES" dirty="0"/>
              <a:t>El Sol o Inti, era la divinidad más importante en todo el Tahuantinsuyo y considerado el "padre de los incas", por ello eran denominados "hijos del sol". Los cronistas indican que el Inti fue representado mediante una estatuilla pequeña esculpida en oro. Entre los templos dedicados al Inti, el más importante era el </a:t>
            </a:r>
            <a:r>
              <a:rPr lang="es-ES" dirty="0" err="1"/>
              <a:t>Coricancha</a:t>
            </a:r>
            <a:r>
              <a:rPr lang="es-ES" dirty="0"/>
              <a:t> ubicado en el Cusco. En la plaza central del Cusco se realizaban actos ceremoniales masivos como culto solar</a:t>
            </a:r>
            <a:r>
              <a:rPr lang="es-ES" dirty="0" smtClean="0"/>
              <a:t>.</a:t>
            </a:r>
          </a:p>
          <a:p>
            <a:endParaRPr lang="en-US" sz="1500" dirty="0"/>
          </a:p>
        </p:txBody>
      </p:sp>
      <p:sp>
        <p:nvSpPr>
          <p:cNvPr id="5" name="Content Placeholder 4"/>
          <p:cNvSpPr>
            <a:spLocks noGrp="1"/>
          </p:cNvSpPr>
          <p:nvPr>
            <p:ph sz="half" idx="2"/>
          </p:nvPr>
        </p:nvSpPr>
        <p:spPr>
          <a:xfrm>
            <a:off x="-1" y="2959100"/>
            <a:ext cx="7421105" cy="3898900"/>
          </a:xfrm>
        </p:spPr>
        <p:txBody>
          <a:bodyPr>
            <a:normAutofit lnSpcReduction="10000"/>
          </a:bodyPr>
          <a:lstStyle/>
          <a:p>
            <a:r>
              <a:rPr lang="es-ES" dirty="0" err="1"/>
              <a:t>The</a:t>
            </a:r>
            <a:r>
              <a:rPr lang="es-ES" dirty="0"/>
              <a:t> </a:t>
            </a:r>
            <a:r>
              <a:rPr lang="es-ES" dirty="0" err="1"/>
              <a:t>sun</a:t>
            </a:r>
            <a:r>
              <a:rPr lang="es-ES" dirty="0"/>
              <a:t>, Inti, </a:t>
            </a:r>
            <a:r>
              <a:rPr lang="es-ES" dirty="0" err="1"/>
              <a:t>was</a:t>
            </a:r>
            <a:r>
              <a:rPr lang="es-ES" dirty="0"/>
              <a:t> </a:t>
            </a:r>
            <a:r>
              <a:rPr lang="es-ES" dirty="0" err="1"/>
              <a:t>the</a:t>
            </a:r>
            <a:r>
              <a:rPr lang="es-ES" dirty="0"/>
              <a:t> </a:t>
            </a:r>
            <a:r>
              <a:rPr lang="es-ES" dirty="0" err="1"/>
              <a:t>most</a:t>
            </a:r>
            <a:r>
              <a:rPr lang="es-ES" dirty="0"/>
              <a:t> </a:t>
            </a:r>
            <a:r>
              <a:rPr lang="es-ES" dirty="0" err="1"/>
              <a:t>important</a:t>
            </a:r>
            <a:r>
              <a:rPr lang="es-ES" dirty="0"/>
              <a:t> </a:t>
            </a:r>
            <a:r>
              <a:rPr lang="es-ES" dirty="0" err="1" smtClean="0"/>
              <a:t>divinity</a:t>
            </a:r>
            <a:r>
              <a:rPr lang="es-ES" dirty="0" smtClean="0"/>
              <a:t> </a:t>
            </a:r>
            <a:r>
              <a:rPr lang="es-ES" dirty="0" err="1" smtClean="0"/>
              <a:t>for</a:t>
            </a:r>
            <a:r>
              <a:rPr lang="es-ES" dirty="0" smtClean="0"/>
              <a:t> </a:t>
            </a:r>
            <a:r>
              <a:rPr lang="es-ES" dirty="0" err="1" smtClean="0"/>
              <a:t>the</a:t>
            </a:r>
            <a:r>
              <a:rPr lang="es-ES" dirty="0" smtClean="0"/>
              <a:t> </a:t>
            </a:r>
            <a:r>
              <a:rPr lang="es-ES" dirty="0" err="1" smtClean="0"/>
              <a:t>Incans</a:t>
            </a:r>
            <a:r>
              <a:rPr lang="es-ES" dirty="0" smtClean="0"/>
              <a:t> &amp; </a:t>
            </a:r>
            <a:r>
              <a:rPr lang="es-ES" dirty="0" err="1" smtClean="0"/>
              <a:t>was</a:t>
            </a:r>
            <a:r>
              <a:rPr lang="es-ES" dirty="0" smtClean="0"/>
              <a:t> </a:t>
            </a:r>
            <a:r>
              <a:rPr lang="es-ES" dirty="0" err="1" smtClean="0"/>
              <a:t>considered</a:t>
            </a:r>
            <a:r>
              <a:rPr lang="es-ES" dirty="0" smtClean="0"/>
              <a:t> </a:t>
            </a:r>
            <a:r>
              <a:rPr lang="es-ES" dirty="0" err="1" smtClean="0"/>
              <a:t>the</a:t>
            </a:r>
            <a:r>
              <a:rPr lang="es-ES" dirty="0" smtClean="0"/>
              <a:t> </a:t>
            </a:r>
            <a:r>
              <a:rPr lang="es-ES" dirty="0" err="1" smtClean="0"/>
              <a:t>father</a:t>
            </a:r>
            <a:r>
              <a:rPr lang="es-ES" dirty="0" smtClean="0"/>
              <a:t> of </a:t>
            </a:r>
            <a:r>
              <a:rPr lang="es-ES" dirty="0" err="1" smtClean="0"/>
              <a:t>them</a:t>
            </a:r>
            <a:r>
              <a:rPr lang="es-ES" dirty="0" smtClean="0"/>
              <a:t>. </a:t>
            </a:r>
            <a:r>
              <a:rPr lang="es-ES" dirty="0" err="1" smtClean="0"/>
              <a:t>They</a:t>
            </a:r>
            <a:r>
              <a:rPr lang="es-ES" dirty="0" smtClean="0"/>
              <a:t> </a:t>
            </a:r>
            <a:r>
              <a:rPr lang="es-ES" dirty="0" err="1" smtClean="0"/>
              <a:t>were</a:t>
            </a:r>
            <a:r>
              <a:rPr lang="es-ES" dirty="0" smtClean="0"/>
              <a:t> </a:t>
            </a:r>
            <a:r>
              <a:rPr lang="es-ES" dirty="0" err="1" smtClean="0"/>
              <a:t>thusly</a:t>
            </a:r>
            <a:r>
              <a:rPr lang="es-ES" dirty="0" smtClean="0"/>
              <a:t> </a:t>
            </a:r>
            <a:r>
              <a:rPr lang="es-ES" dirty="0" err="1" smtClean="0"/>
              <a:t>referred</a:t>
            </a:r>
            <a:r>
              <a:rPr lang="es-ES" dirty="0" smtClean="0"/>
              <a:t> to as </a:t>
            </a:r>
            <a:r>
              <a:rPr lang="es-ES" dirty="0" err="1" smtClean="0"/>
              <a:t>the</a:t>
            </a:r>
            <a:r>
              <a:rPr lang="es-ES" dirty="0" smtClean="0"/>
              <a:t> </a:t>
            </a:r>
            <a:r>
              <a:rPr lang="es-ES" dirty="0" err="1" smtClean="0"/>
              <a:t>sons</a:t>
            </a:r>
            <a:r>
              <a:rPr lang="es-ES" dirty="0" smtClean="0"/>
              <a:t> of </a:t>
            </a:r>
            <a:r>
              <a:rPr lang="es-ES" dirty="0" err="1" smtClean="0"/>
              <a:t>the</a:t>
            </a:r>
            <a:r>
              <a:rPr lang="es-ES" dirty="0" smtClean="0"/>
              <a:t> </a:t>
            </a:r>
            <a:r>
              <a:rPr lang="es-ES" dirty="0" err="1" smtClean="0"/>
              <a:t>sun</a:t>
            </a:r>
            <a:r>
              <a:rPr lang="es-ES" dirty="0" smtClean="0"/>
              <a:t>. </a:t>
            </a:r>
            <a:r>
              <a:rPr lang="es-ES" dirty="0" err="1" smtClean="0"/>
              <a:t>There</a:t>
            </a:r>
            <a:r>
              <a:rPr lang="es-ES" dirty="0" smtClean="0"/>
              <a:t> are </a:t>
            </a:r>
            <a:r>
              <a:rPr lang="es-ES" dirty="0" err="1" smtClean="0"/>
              <a:t>indicators</a:t>
            </a:r>
            <a:r>
              <a:rPr lang="es-ES" dirty="0" smtClean="0"/>
              <a:t> </a:t>
            </a:r>
            <a:r>
              <a:rPr lang="es-ES" dirty="0" err="1" smtClean="0"/>
              <a:t>that</a:t>
            </a:r>
            <a:r>
              <a:rPr lang="es-ES" dirty="0" smtClean="0"/>
              <a:t> Inti </a:t>
            </a:r>
            <a:r>
              <a:rPr lang="es-ES" dirty="0" err="1" smtClean="0"/>
              <a:t>was</a:t>
            </a:r>
            <a:r>
              <a:rPr lang="es-ES" dirty="0" smtClean="0"/>
              <a:t> </a:t>
            </a:r>
            <a:r>
              <a:rPr lang="es-ES" dirty="0" err="1" smtClean="0"/>
              <a:t>usually</a:t>
            </a:r>
            <a:r>
              <a:rPr lang="es-ES" dirty="0" smtClean="0"/>
              <a:t> </a:t>
            </a:r>
            <a:r>
              <a:rPr lang="es-ES" dirty="0" err="1" smtClean="0"/>
              <a:t>represented</a:t>
            </a:r>
            <a:r>
              <a:rPr lang="es-ES" dirty="0" smtClean="0"/>
              <a:t> </a:t>
            </a:r>
            <a:r>
              <a:rPr lang="es-ES" dirty="0" err="1" smtClean="0"/>
              <a:t>by</a:t>
            </a:r>
            <a:r>
              <a:rPr lang="es-ES" dirty="0" smtClean="0"/>
              <a:t> </a:t>
            </a:r>
            <a:r>
              <a:rPr lang="es-ES" dirty="0" err="1" smtClean="0"/>
              <a:t>an</a:t>
            </a:r>
            <a:r>
              <a:rPr lang="es-ES" dirty="0" smtClean="0"/>
              <a:t> </a:t>
            </a:r>
            <a:r>
              <a:rPr lang="es-ES" dirty="0" err="1" smtClean="0"/>
              <a:t>idol</a:t>
            </a:r>
            <a:r>
              <a:rPr lang="es-ES" dirty="0" smtClean="0"/>
              <a:t> </a:t>
            </a:r>
            <a:r>
              <a:rPr lang="es-ES" dirty="0" err="1" smtClean="0"/>
              <a:t>made</a:t>
            </a:r>
            <a:r>
              <a:rPr lang="es-ES" dirty="0" smtClean="0"/>
              <a:t> of </a:t>
            </a:r>
            <a:r>
              <a:rPr lang="es-ES" dirty="0" err="1" smtClean="0"/>
              <a:t>gold</a:t>
            </a:r>
            <a:r>
              <a:rPr lang="es-ES" dirty="0" smtClean="0"/>
              <a:t>. </a:t>
            </a:r>
          </a:p>
          <a:p>
            <a:r>
              <a:rPr lang="es-ES" dirty="0" err="1" smtClean="0"/>
              <a:t>The</a:t>
            </a:r>
            <a:r>
              <a:rPr lang="es-ES" dirty="0" smtClean="0"/>
              <a:t> </a:t>
            </a:r>
            <a:r>
              <a:rPr lang="es-ES" dirty="0" err="1" smtClean="0"/>
              <a:t>most</a:t>
            </a:r>
            <a:r>
              <a:rPr lang="es-ES" dirty="0" smtClean="0"/>
              <a:t> </a:t>
            </a:r>
            <a:r>
              <a:rPr lang="es-ES" dirty="0" err="1" smtClean="0"/>
              <a:t>important</a:t>
            </a:r>
            <a:r>
              <a:rPr lang="es-ES" dirty="0" smtClean="0"/>
              <a:t> temple </a:t>
            </a:r>
            <a:r>
              <a:rPr lang="es-ES" dirty="0" err="1" smtClean="0"/>
              <a:t>for</a:t>
            </a:r>
            <a:r>
              <a:rPr lang="es-ES" dirty="0" smtClean="0"/>
              <a:t> Inti </a:t>
            </a:r>
            <a:r>
              <a:rPr lang="es-ES" dirty="0" err="1" smtClean="0"/>
              <a:t>was</a:t>
            </a:r>
            <a:r>
              <a:rPr lang="es-ES" dirty="0" smtClean="0"/>
              <a:t> </a:t>
            </a:r>
            <a:r>
              <a:rPr lang="es-ES" dirty="0" err="1" smtClean="0"/>
              <a:t>called</a:t>
            </a:r>
            <a:r>
              <a:rPr lang="es-ES" dirty="0" smtClean="0"/>
              <a:t> </a:t>
            </a:r>
            <a:r>
              <a:rPr lang="es-ES" dirty="0" err="1" smtClean="0"/>
              <a:t>Coricancha</a:t>
            </a:r>
            <a:r>
              <a:rPr lang="es-ES" dirty="0" smtClean="0"/>
              <a:t> &amp; </a:t>
            </a:r>
            <a:r>
              <a:rPr lang="es-ES" dirty="0" err="1" smtClean="0"/>
              <a:t>was</a:t>
            </a:r>
            <a:r>
              <a:rPr lang="es-ES" dirty="0" smtClean="0"/>
              <a:t> </a:t>
            </a:r>
            <a:r>
              <a:rPr lang="es-ES" dirty="0" err="1" smtClean="0"/>
              <a:t>located</a:t>
            </a:r>
            <a:r>
              <a:rPr lang="es-ES" dirty="0" smtClean="0"/>
              <a:t> at Cuzco. </a:t>
            </a:r>
            <a:r>
              <a:rPr lang="es-ES" dirty="0" err="1" smtClean="0"/>
              <a:t>The</a:t>
            </a:r>
            <a:r>
              <a:rPr lang="es-ES" dirty="0" smtClean="0"/>
              <a:t> central plaza in Cuzco </a:t>
            </a:r>
            <a:r>
              <a:rPr lang="es-ES" dirty="0" err="1" smtClean="0"/>
              <a:t>is</a:t>
            </a:r>
            <a:r>
              <a:rPr lang="es-ES" dirty="0" smtClean="0"/>
              <a:t> </a:t>
            </a:r>
            <a:r>
              <a:rPr lang="es-ES" dirty="0" err="1" smtClean="0"/>
              <a:t>where</a:t>
            </a:r>
            <a:r>
              <a:rPr lang="es-ES" dirty="0" smtClean="0"/>
              <a:t> </a:t>
            </a:r>
            <a:r>
              <a:rPr lang="es-ES" dirty="0" err="1" smtClean="0"/>
              <a:t>they</a:t>
            </a:r>
            <a:r>
              <a:rPr lang="es-ES" dirty="0" smtClean="0"/>
              <a:t> </a:t>
            </a:r>
            <a:r>
              <a:rPr lang="es-ES" dirty="0" err="1" smtClean="0"/>
              <a:t>acted</a:t>
            </a:r>
            <a:r>
              <a:rPr lang="es-ES" dirty="0" smtClean="0"/>
              <a:t> </a:t>
            </a:r>
            <a:r>
              <a:rPr lang="es-ES" dirty="0" err="1" smtClean="0"/>
              <a:t>out</a:t>
            </a:r>
            <a:r>
              <a:rPr lang="es-ES" dirty="0" smtClean="0"/>
              <a:t> </a:t>
            </a:r>
            <a:r>
              <a:rPr lang="es-ES" dirty="0" err="1" smtClean="0"/>
              <a:t>ceremonies</a:t>
            </a:r>
            <a:r>
              <a:rPr lang="es-ES" dirty="0" smtClean="0"/>
              <a:t>.</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105" y="3175000"/>
            <a:ext cx="4572000" cy="3683000"/>
          </a:xfrm>
          <a:prstGeom prst="rect">
            <a:avLst/>
          </a:prstGeom>
        </p:spPr>
      </p:pic>
    </p:spTree>
    <p:extLst>
      <p:ext uri="{BB962C8B-B14F-4D97-AF65-F5344CB8AC3E}">
        <p14:creationId xmlns:p14="http://schemas.microsoft.com/office/powerpoint/2010/main" val="118716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lstStyle/>
          <a:p>
            <a:r>
              <a:rPr lang="es-ES" dirty="0" smtClean="0"/>
              <a:t>¿Cuál es la ciudad capital y nacionalidad?</a:t>
            </a:r>
            <a:r>
              <a:rPr lang="en-US" dirty="0" smtClean="0"/>
              <a:t> </a:t>
            </a:r>
          </a:p>
          <a:p>
            <a:r>
              <a:rPr lang="es-ES" dirty="0" smtClean="0"/>
              <a:t>Día de independencia, año, y país:</a:t>
            </a:r>
          </a:p>
          <a:p>
            <a:r>
              <a:rPr lang="es-ES" dirty="0" smtClean="0"/>
              <a:t>¿Cuál cultura anciana era en Perú?</a:t>
            </a:r>
          </a:p>
          <a:p>
            <a:r>
              <a:rPr lang="es-ES" dirty="0" smtClean="0"/>
              <a:t>¿Dónde está Perú?</a:t>
            </a:r>
          </a:p>
          <a:p>
            <a:r>
              <a:rPr lang="es-ES" dirty="0" smtClean="0"/>
              <a:t>¿Cuáles son los colores de la bandera peruana? </a:t>
            </a:r>
          </a:p>
          <a:p>
            <a:r>
              <a:rPr lang="es-ES" dirty="0" smtClean="0"/>
              <a:t>¿Qué significa la bandera? </a:t>
            </a:r>
          </a:p>
          <a:p>
            <a:r>
              <a:rPr lang="es-ES" dirty="0" err="1" smtClean="0"/>
              <a:t>Who</a:t>
            </a:r>
            <a:r>
              <a:rPr lang="es-ES" dirty="0" smtClean="0"/>
              <a:t> </a:t>
            </a:r>
            <a:r>
              <a:rPr lang="es-ES" dirty="0" err="1" smtClean="0"/>
              <a:t>chose</a:t>
            </a:r>
            <a:r>
              <a:rPr lang="es-ES" dirty="0" smtClean="0"/>
              <a:t> </a:t>
            </a:r>
            <a:r>
              <a:rPr lang="es-ES" dirty="0" err="1" smtClean="0"/>
              <a:t>the</a:t>
            </a:r>
            <a:r>
              <a:rPr lang="es-ES" dirty="0" smtClean="0"/>
              <a:t> </a:t>
            </a:r>
            <a:r>
              <a:rPr lang="es-ES" dirty="0" err="1" smtClean="0"/>
              <a:t>flag</a:t>
            </a:r>
            <a:r>
              <a:rPr lang="es-ES" dirty="0" smtClean="0"/>
              <a:t>?</a:t>
            </a:r>
          </a:p>
          <a:p>
            <a:r>
              <a:rPr lang="es-ES" dirty="0" err="1" smtClean="0"/>
              <a:t>How</a:t>
            </a:r>
            <a:r>
              <a:rPr lang="es-ES" dirty="0" smtClean="0"/>
              <a:t> </a:t>
            </a:r>
            <a:r>
              <a:rPr lang="es-ES" dirty="0" err="1" smtClean="0"/>
              <a:t>many</a:t>
            </a:r>
            <a:r>
              <a:rPr lang="es-ES" dirty="0" smtClean="0"/>
              <a:t> </a:t>
            </a:r>
            <a:r>
              <a:rPr lang="es-ES" dirty="0" err="1" smtClean="0"/>
              <a:t>climates</a:t>
            </a:r>
            <a:r>
              <a:rPr lang="es-ES" dirty="0" smtClean="0"/>
              <a:t> </a:t>
            </a:r>
            <a:r>
              <a:rPr lang="es-ES" dirty="0" err="1" smtClean="0"/>
              <a:t>does</a:t>
            </a:r>
            <a:r>
              <a:rPr lang="es-ES" dirty="0" smtClean="0"/>
              <a:t> </a:t>
            </a:r>
            <a:r>
              <a:rPr lang="es-ES" dirty="0" err="1" smtClean="0"/>
              <a:t>Peru</a:t>
            </a:r>
            <a:r>
              <a:rPr lang="es-ES" dirty="0" smtClean="0"/>
              <a:t> </a:t>
            </a:r>
            <a:r>
              <a:rPr lang="es-ES" dirty="0" err="1" smtClean="0"/>
              <a:t>have</a:t>
            </a:r>
            <a:r>
              <a:rPr lang="es-ES" dirty="0" smtClean="0"/>
              <a:t> &amp; </a:t>
            </a:r>
            <a:r>
              <a:rPr lang="es-ES" dirty="0" err="1" smtClean="0"/>
              <a:t>what</a:t>
            </a:r>
            <a:r>
              <a:rPr lang="es-ES" dirty="0" smtClean="0"/>
              <a:t> are </a:t>
            </a:r>
            <a:r>
              <a:rPr lang="es-ES" dirty="0" err="1" smtClean="0"/>
              <a:t>they</a:t>
            </a:r>
            <a:r>
              <a:rPr lang="es-ES" dirty="0" smtClean="0"/>
              <a:t>?</a:t>
            </a:r>
            <a:endParaRPr lang="en-US" dirty="0"/>
          </a:p>
          <a:p>
            <a:r>
              <a:rPr lang="en-US" dirty="0" smtClean="0"/>
              <a:t>What are the Nazca lines?</a:t>
            </a:r>
          </a:p>
          <a:p>
            <a:r>
              <a:rPr lang="en-US" dirty="0" smtClean="0"/>
              <a:t>What is some food of Peru?</a:t>
            </a:r>
          </a:p>
          <a:p>
            <a:r>
              <a:rPr lang="en-US" dirty="0" smtClean="0"/>
              <a:t>What is </a:t>
            </a:r>
            <a:r>
              <a:rPr lang="en-US" dirty="0" err="1" smtClean="0"/>
              <a:t>Huayno</a:t>
            </a:r>
            <a:r>
              <a:rPr lang="en-US" dirty="0" smtClean="0"/>
              <a:t>? </a:t>
            </a:r>
            <a:endParaRPr lang="es-ES" dirty="0" smtClean="0"/>
          </a:p>
        </p:txBody>
      </p:sp>
      <p:sp>
        <p:nvSpPr>
          <p:cNvPr id="4" name="TextBox 3"/>
          <p:cNvSpPr txBox="1"/>
          <p:nvPr/>
        </p:nvSpPr>
        <p:spPr>
          <a:xfrm>
            <a:off x="6314382" y="657939"/>
            <a:ext cx="5842996" cy="477054"/>
          </a:xfrm>
          <a:prstGeom prst="rect">
            <a:avLst/>
          </a:prstGeom>
          <a:noFill/>
        </p:spPr>
        <p:txBody>
          <a:bodyPr wrap="square" rtlCol="0">
            <a:spAutoFit/>
          </a:bodyPr>
          <a:lstStyle/>
          <a:p>
            <a:r>
              <a:rPr lang="en-US" sz="2500" dirty="0" smtClean="0">
                <a:solidFill>
                  <a:srgbClr val="FF0000"/>
                </a:solidFill>
              </a:rPr>
              <a:t>Lima y </a:t>
            </a:r>
            <a:r>
              <a:rPr lang="en-US" sz="2500" dirty="0" err="1" smtClean="0">
                <a:solidFill>
                  <a:srgbClr val="FF0000"/>
                </a:solidFill>
              </a:rPr>
              <a:t>peruano</a:t>
            </a:r>
            <a:r>
              <a:rPr lang="en-US" sz="2500" dirty="0" smtClean="0">
                <a:solidFill>
                  <a:srgbClr val="FF0000"/>
                </a:solidFill>
              </a:rPr>
              <a:t>(a</a:t>
            </a:r>
            <a:r>
              <a:rPr lang="en-US" sz="2500" dirty="0">
                <a:solidFill>
                  <a:srgbClr val="FF0000"/>
                </a:solidFill>
              </a:rPr>
              <a:t>)</a:t>
            </a:r>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n-US" dirty="0" err="1" smtClean="0"/>
              <a:t>Perú</a:t>
            </a:r>
            <a:endParaRPr lang="en-US" dirty="0"/>
          </a:p>
        </p:txBody>
      </p:sp>
      <p:sp>
        <p:nvSpPr>
          <p:cNvPr id="10" name="TextBox 9"/>
          <p:cNvSpPr txBox="1"/>
          <p:nvPr/>
        </p:nvSpPr>
        <p:spPr>
          <a:xfrm>
            <a:off x="5267460" y="1126592"/>
            <a:ext cx="6521937" cy="477054"/>
          </a:xfrm>
          <a:prstGeom prst="rect">
            <a:avLst/>
          </a:prstGeom>
          <a:noFill/>
        </p:spPr>
        <p:txBody>
          <a:bodyPr wrap="square" rtlCol="0">
            <a:spAutoFit/>
          </a:bodyPr>
          <a:lstStyle/>
          <a:p>
            <a:r>
              <a:rPr lang="es-ES" sz="2500" dirty="0">
                <a:solidFill>
                  <a:srgbClr val="FF0000"/>
                </a:solidFill>
              </a:rPr>
              <a:t>El </a:t>
            </a:r>
            <a:r>
              <a:rPr lang="es-ES" sz="2500" dirty="0" smtClean="0">
                <a:solidFill>
                  <a:srgbClr val="FF0000"/>
                </a:solidFill>
              </a:rPr>
              <a:t>veintiocho </a:t>
            </a:r>
            <a:r>
              <a:rPr lang="es-ES" sz="2500" dirty="0">
                <a:solidFill>
                  <a:srgbClr val="FF0000"/>
                </a:solidFill>
              </a:rPr>
              <a:t>de </a:t>
            </a:r>
            <a:r>
              <a:rPr lang="es-ES" sz="2500" dirty="0" smtClean="0">
                <a:solidFill>
                  <a:srgbClr val="FF0000"/>
                </a:solidFill>
              </a:rPr>
              <a:t>julio </a:t>
            </a:r>
            <a:r>
              <a:rPr lang="es-ES" sz="2500" dirty="0">
                <a:solidFill>
                  <a:srgbClr val="FF0000"/>
                </a:solidFill>
              </a:rPr>
              <a:t>1821 de España</a:t>
            </a:r>
            <a:endParaRPr lang="en-US" dirty="0">
              <a:solidFill>
                <a:srgbClr val="FF0000"/>
              </a:solidFill>
            </a:endParaRPr>
          </a:p>
        </p:txBody>
      </p:sp>
      <p:sp>
        <p:nvSpPr>
          <p:cNvPr id="11" name="TextBox 10"/>
          <p:cNvSpPr txBox="1"/>
          <p:nvPr/>
        </p:nvSpPr>
        <p:spPr>
          <a:xfrm>
            <a:off x="5281131" y="1625094"/>
            <a:ext cx="6813763" cy="477054"/>
          </a:xfrm>
          <a:prstGeom prst="rect">
            <a:avLst/>
          </a:prstGeom>
          <a:noFill/>
        </p:spPr>
        <p:txBody>
          <a:bodyPr wrap="square" rtlCol="0">
            <a:spAutoFit/>
          </a:bodyPr>
          <a:lstStyle/>
          <a:p>
            <a:r>
              <a:rPr lang="es-ES" sz="2500" dirty="0" smtClean="0">
                <a:solidFill>
                  <a:srgbClr val="FF0000"/>
                </a:solidFill>
              </a:rPr>
              <a:t>Incas</a:t>
            </a:r>
            <a:endParaRPr lang="en-US" sz="2500" dirty="0">
              <a:solidFill>
                <a:prstClr val="black"/>
              </a:solidFill>
            </a:endParaRPr>
          </a:p>
        </p:txBody>
      </p:sp>
      <p:sp>
        <p:nvSpPr>
          <p:cNvPr id="12" name="TextBox 11"/>
          <p:cNvSpPr txBox="1"/>
          <p:nvPr/>
        </p:nvSpPr>
        <p:spPr>
          <a:xfrm>
            <a:off x="3503987" y="2142907"/>
            <a:ext cx="6605928" cy="477054"/>
          </a:xfrm>
          <a:prstGeom prst="rect">
            <a:avLst/>
          </a:prstGeom>
          <a:noFill/>
        </p:spPr>
        <p:txBody>
          <a:bodyPr wrap="square" rtlCol="0">
            <a:spAutoFit/>
          </a:bodyPr>
          <a:lstStyle/>
          <a:p>
            <a:r>
              <a:rPr lang="es-ES" sz="2500" dirty="0">
                <a:solidFill>
                  <a:srgbClr val="FF0000"/>
                </a:solidFill>
              </a:rPr>
              <a:t>En </a:t>
            </a:r>
            <a:r>
              <a:rPr lang="es-ES" sz="2500" dirty="0" smtClean="0">
                <a:solidFill>
                  <a:srgbClr val="FF0000"/>
                </a:solidFill>
              </a:rPr>
              <a:t>Sudamérica </a:t>
            </a:r>
            <a:r>
              <a:rPr lang="es-ES" sz="2500" dirty="0">
                <a:solidFill>
                  <a:srgbClr val="FF0000"/>
                </a:solidFill>
              </a:rPr>
              <a:t>(América </a:t>
            </a:r>
            <a:r>
              <a:rPr lang="es-ES" sz="2500" dirty="0" smtClean="0">
                <a:solidFill>
                  <a:srgbClr val="FF0000"/>
                </a:solidFill>
              </a:rPr>
              <a:t>del Sur, Sur América).</a:t>
            </a:r>
            <a:endParaRPr lang="en-US" sz="2500" dirty="0">
              <a:solidFill>
                <a:srgbClr val="FF0000"/>
              </a:solidFill>
            </a:endParaRPr>
          </a:p>
        </p:txBody>
      </p:sp>
      <p:sp>
        <p:nvSpPr>
          <p:cNvPr id="14" name="TextBox 13"/>
          <p:cNvSpPr txBox="1"/>
          <p:nvPr/>
        </p:nvSpPr>
        <p:spPr>
          <a:xfrm>
            <a:off x="6742556" y="2648419"/>
            <a:ext cx="5118513" cy="477054"/>
          </a:xfrm>
          <a:prstGeom prst="rect">
            <a:avLst/>
          </a:prstGeom>
          <a:noFill/>
        </p:spPr>
        <p:txBody>
          <a:bodyPr wrap="square" rtlCol="0">
            <a:spAutoFit/>
          </a:bodyPr>
          <a:lstStyle/>
          <a:p>
            <a:pPr algn="r"/>
            <a:r>
              <a:rPr lang="es-ES" sz="2500" dirty="0">
                <a:solidFill>
                  <a:prstClr val="black"/>
                </a:solidFill>
              </a:rPr>
              <a:t> </a:t>
            </a:r>
            <a:r>
              <a:rPr lang="es-ES" sz="2500" dirty="0">
                <a:solidFill>
                  <a:srgbClr val="FF0000"/>
                </a:solidFill>
              </a:rPr>
              <a:t>Rojo, blanco, </a:t>
            </a:r>
            <a:r>
              <a:rPr lang="es-ES" sz="2500" dirty="0" smtClean="0">
                <a:solidFill>
                  <a:srgbClr val="FF0000"/>
                </a:solidFill>
              </a:rPr>
              <a:t>con </a:t>
            </a:r>
            <a:r>
              <a:rPr lang="es-ES" sz="2500" dirty="0">
                <a:solidFill>
                  <a:srgbClr val="FF0000"/>
                </a:solidFill>
              </a:rPr>
              <a:t>un símbolo</a:t>
            </a:r>
            <a:endParaRPr lang="en-US" sz="2500" dirty="0">
              <a:solidFill>
                <a:srgbClr val="FF0000"/>
              </a:solidFill>
            </a:endParaRPr>
          </a:p>
        </p:txBody>
      </p:sp>
      <p:sp>
        <p:nvSpPr>
          <p:cNvPr id="15" name="TextBox 14"/>
          <p:cNvSpPr txBox="1"/>
          <p:nvPr/>
        </p:nvSpPr>
        <p:spPr>
          <a:xfrm>
            <a:off x="4146997" y="3032149"/>
            <a:ext cx="7907350" cy="769441"/>
          </a:xfrm>
          <a:prstGeom prst="rect">
            <a:avLst/>
          </a:prstGeom>
          <a:noFill/>
        </p:spPr>
        <p:txBody>
          <a:bodyPr wrap="square" rtlCol="0">
            <a:spAutoFit/>
          </a:bodyPr>
          <a:lstStyle/>
          <a:p>
            <a:r>
              <a:rPr lang="en-US" sz="2200" dirty="0" smtClean="0">
                <a:solidFill>
                  <a:srgbClr val="FF0000"/>
                </a:solidFill>
              </a:rPr>
              <a:t>The colors represent the Incas. The symbol has a llama, </a:t>
            </a:r>
            <a:r>
              <a:rPr lang="en-US" sz="2200" dirty="0" err="1" smtClean="0">
                <a:solidFill>
                  <a:srgbClr val="FF0000"/>
                </a:solidFill>
              </a:rPr>
              <a:t>chichona</a:t>
            </a:r>
            <a:r>
              <a:rPr lang="en-US" sz="2200" dirty="0" smtClean="0">
                <a:solidFill>
                  <a:srgbClr val="FF0000"/>
                </a:solidFill>
              </a:rPr>
              <a:t> tree, both important to Peru, &amp; cornucopia representing prosperity</a:t>
            </a:r>
            <a:endParaRPr lang="en-US" sz="2200" dirty="0">
              <a:solidFill>
                <a:srgbClr val="FF0000"/>
              </a:solidFill>
            </a:endParaRPr>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solidFill>
                <a:prstClr val="black"/>
              </a:solidFill>
            </a:endParaRPr>
          </a:p>
        </p:txBody>
      </p:sp>
      <p:sp>
        <p:nvSpPr>
          <p:cNvPr id="17" name="TextBox 16"/>
          <p:cNvSpPr txBox="1"/>
          <p:nvPr/>
        </p:nvSpPr>
        <p:spPr>
          <a:xfrm>
            <a:off x="3327882" y="3681815"/>
            <a:ext cx="8907887" cy="430887"/>
          </a:xfrm>
          <a:prstGeom prst="rect">
            <a:avLst/>
          </a:prstGeom>
          <a:noFill/>
        </p:spPr>
        <p:txBody>
          <a:bodyPr wrap="square" rtlCol="0">
            <a:spAutoFit/>
          </a:bodyPr>
          <a:lstStyle/>
          <a:p>
            <a:r>
              <a:rPr lang="en-US" sz="2200" dirty="0" smtClean="0">
                <a:solidFill>
                  <a:srgbClr val="FF0000"/>
                </a:solidFill>
              </a:rPr>
              <a:t>Jose de San Martin, </a:t>
            </a:r>
            <a:r>
              <a:rPr lang="en-US" sz="2200" dirty="0">
                <a:solidFill>
                  <a:srgbClr val="FF0000"/>
                </a:solidFill>
              </a:rPr>
              <a:t>T</a:t>
            </a:r>
            <a:r>
              <a:rPr lang="en-US" sz="2200" dirty="0" smtClean="0">
                <a:solidFill>
                  <a:srgbClr val="FF0000"/>
                </a:solidFill>
              </a:rPr>
              <a:t>he Liberator of Peru</a:t>
            </a:r>
            <a:endParaRPr lang="en-US" sz="2200" dirty="0">
              <a:solidFill>
                <a:srgbClr val="FF0000"/>
              </a:solidFill>
            </a:endParaRPr>
          </a:p>
        </p:txBody>
      </p:sp>
      <p:sp>
        <p:nvSpPr>
          <p:cNvPr id="18" name="TextBox 17"/>
          <p:cNvSpPr txBox="1"/>
          <p:nvPr/>
        </p:nvSpPr>
        <p:spPr>
          <a:xfrm>
            <a:off x="7965162" y="3973211"/>
            <a:ext cx="4289505" cy="769441"/>
          </a:xfrm>
          <a:prstGeom prst="rect">
            <a:avLst/>
          </a:prstGeom>
          <a:noFill/>
        </p:spPr>
        <p:txBody>
          <a:bodyPr wrap="square" rtlCol="0">
            <a:spAutoFit/>
          </a:bodyPr>
          <a:lstStyle/>
          <a:p>
            <a:r>
              <a:rPr lang="en-US" sz="2200" dirty="0" smtClean="0">
                <a:solidFill>
                  <a:srgbClr val="FF0000"/>
                </a:solidFill>
              </a:rPr>
              <a:t>3: desert (coast), rainforest, &amp; mountain</a:t>
            </a:r>
            <a:endParaRPr lang="en-US" sz="2200" dirty="0">
              <a:solidFill>
                <a:srgbClr val="FF0000"/>
              </a:solidFill>
            </a:endParaRPr>
          </a:p>
        </p:txBody>
      </p:sp>
      <p:sp>
        <p:nvSpPr>
          <p:cNvPr id="19" name="TextBox 18"/>
          <p:cNvSpPr txBox="1"/>
          <p:nvPr/>
        </p:nvSpPr>
        <p:spPr>
          <a:xfrm>
            <a:off x="4146997" y="4698829"/>
            <a:ext cx="8045003" cy="769441"/>
          </a:xfrm>
          <a:prstGeom prst="rect">
            <a:avLst/>
          </a:prstGeom>
          <a:noFill/>
        </p:spPr>
        <p:txBody>
          <a:bodyPr wrap="square" rtlCol="0">
            <a:spAutoFit/>
          </a:bodyPr>
          <a:lstStyle/>
          <a:p>
            <a:r>
              <a:rPr lang="en-US" sz="2200" dirty="0" smtClean="0">
                <a:solidFill>
                  <a:srgbClr val="FF0000"/>
                </a:solidFill>
              </a:rPr>
              <a:t>Crop lines created in shapes, are only seen by air, over 1300 years ago by the Nazca people for their gods. The longest is over 900 feet</a:t>
            </a:r>
            <a:endParaRPr lang="en-US" sz="2200" dirty="0">
              <a:solidFill>
                <a:srgbClr val="FF0000"/>
              </a:solidFill>
            </a:endParaRPr>
          </a:p>
        </p:txBody>
      </p:sp>
      <p:sp>
        <p:nvSpPr>
          <p:cNvPr id="20" name="TextBox 19"/>
          <p:cNvSpPr txBox="1"/>
          <p:nvPr/>
        </p:nvSpPr>
        <p:spPr>
          <a:xfrm>
            <a:off x="4343166" y="5413134"/>
            <a:ext cx="7848834" cy="430887"/>
          </a:xfrm>
          <a:prstGeom prst="rect">
            <a:avLst/>
          </a:prstGeom>
          <a:noFill/>
        </p:spPr>
        <p:txBody>
          <a:bodyPr wrap="square" rtlCol="0">
            <a:spAutoFit/>
          </a:bodyPr>
          <a:lstStyle/>
          <a:p>
            <a:r>
              <a:rPr lang="en-US" sz="2200" dirty="0" smtClean="0">
                <a:solidFill>
                  <a:srgbClr val="FF0000"/>
                </a:solidFill>
              </a:rPr>
              <a:t>Potatoes (over 3000 variations), ceviche, </a:t>
            </a:r>
            <a:r>
              <a:rPr lang="en-US" sz="2200" dirty="0" err="1" smtClean="0">
                <a:solidFill>
                  <a:srgbClr val="FF0000"/>
                </a:solidFill>
              </a:rPr>
              <a:t>chicha</a:t>
            </a:r>
            <a:r>
              <a:rPr lang="en-US" sz="2200" dirty="0" smtClean="0">
                <a:solidFill>
                  <a:srgbClr val="FF0000"/>
                </a:solidFill>
              </a:rPr>
              <a:t> </a:t>
            </a:r>
            <a:r>
              <a:rPr lang="en-US" sz="2200" dirty="0" err="1" smtClean="0">
                <a:solidFill>
                  <a:srgbClr val="FF0000"/>
                </a:solidFill>
              </a:rPr>
              <a:t>morada</a:t>
            </a:r>
            <a:r>
              <a:rPr lang="en-US" sz="2200" dirty="0" smtClean="0">
                <a:solidFill>
                  <a:srgbClr val="FF0000"/>
                </a:solidFill>
              </a:rPr>
              <a:t>, </a:t>
            </a:r>
            <a:r>
              <a:rPr lang="en-US" sz="2200" dirty="0" err="1" smtClean="0">
                <a:solidFill>
                  <a:srgbClr val="FF0000"/>
                </a:solidFill>
              </a:rPr>
              <a:t>cancha</a:t>
            </a:r>
            <a:endParaRPr lang="en-US" sz="2200" dirty="0">
              <a:solidFill>
                <a:srgbClr val="FF0000"/>
              </a:solidFill>
            </a:endParaRPr>
          </a:p>
        </p:txBody>
      </p:sp>
      <p:sp>
        <p:nvSpPr>
          <p:cNvPr id="21" name="TextBox 20"/>
          <p:cNvSpPr txBox="1"/>
          <p:nvPr/>
        </p:nvSpPr>
        <p:spPr>
          <a:xfrm>
            <a:off x="2767279" y="5794326"/>
            <a:ext cx="9424721" cy="430887"/>
          </a:xfrm>
          <a:prstGeom prst="rect">
            <a:avLst/>
          </a:prstGeom>
          <a:noFill/>
        </p:spPr>
        <p:txBody>
          <a:bodyPr wrap="square" rtlCol="0">
            <a:spAutoFit/>
          </a:bodyPr>
          <a:lstStyle/>
          <a:p>
            <a:r>
              <a:rPr lang="en-US" sz="2200" dirty="0" smtClean="0">
                <a:solidFill>
                  <a:srgbClr val="FF0000"/>
                </a:solidFill>
              </a:rPr>
              <a:t>A dance originally from the Incas. Name comes from Quechua. Flute is main</a:t>
            </a:r>
            <a:endParaRPr lang="en-US" sz="2200" dirty="0">
              <a:solidFill>
                <a:srgbClr val="FF0000"/>
              </a:solidFill>
            </a:endParaRPr>
          </a:p>
        </p:txBody>
      </p:sp>
      <p:sp>
        <p:nvSpPr>
          <p:cNvPr id="22" name="TextBox 21"/>
          <p:cNvSpPr txBox="1"/>
          <p:nvPr/>
        </p:nvSpPr>
        <p:spPr>
          <a:xfrm>
            <a:off x="48553" y="6163876"/>
            <a:ext cx="12094894" cy="769441"/>
          </a:xfrm>
          <a:prstGeom prst="rect">
            <a:avLst/>
          </a:prstGeom>
          <a:noFill/>
        </p:spPr>
        <p:txBody>
          <a:bodyPr wrap="square" rtlCol="0">
            <a:spAutoFit/>
          </a:bodyPr>
          <a:lstStyle/>
          <a:p>
            <a:r>
              <a:rPr lang="en-US" sz="2200" dirty="0" smtClean="0">
                <a:solidFill>
                  <a:srgbClr val="FF0000"/>
                </a:solidFill>
              </a:rPr>
              <a:t>Instrument used. Mostly danced in the Andes. It is a song of happiness about falling in love, although the name reminds of ‘death’ for what happened to the Incan empire when the Spaniards came.</a:t>
            </a:r>
            <a:endParaRPr lang="en-US" sz="2200" dirty="0">
              <a:solidFill>
                <a:srgbClr val="FF0000"/>
              </a:solidFill>
            </a:endParaRPr>
          </a:p>
        </p:txBody>
      </p:sp>
    </p:spTree>
    <p:extLst>
      <p:ext uri="{BB962C8B-B14F-4D97-AF65-F5344CB8AC3E}">
        <p14:creationId xmlns:p14="http://schemas.microsoft.com/office/powerpoint/2010/main" val="4978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4" grpId="0"/>
      <p:bldP spid="15" grpId="0"/>
      <p:bldP spid="17"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6200" y="1825625"/>
            <a:ext cx="5524500" cy="4351338"/>
          </a:xfrm>
        </p:spPr>
        <p:txBody>
          <a:bodyPr/>
          <a:lstStyle/>
          <a:p>
            <a:r>
              <a:rPr lang="es-ES" dirty="0" err="1" smtClean="0"/>
              <a:t>What</a:t>
            </a:r>
            <a:r>
              <a:rPr lang="es-ES" dirty="0" smtClean="0"/>
              <a:t> </a:t>
            </a:r>
            <a:r>
              <a:rPr lang="es-ES" dirty="0" err="1" smtClean="0"/>
              <a:t>is</a:t>
            </a:r>
            <a:r>
              <a:rPr lang="es-ES" dirty="0" smtClean="0"/>
              <a:t> a </a:t>
            </a:r>
            <a:r>
              <a:rPr lang="es-ES" dirty="0" err="1" smtClean="0"/>
              <a:t>crop</a:t>
            </a:r>
            <a:r>
              <a:rPr lang="es-ES" dirty="0" smtClean="0"/>
              <a:t> </a:t>
            </a:r>
            <a:r>
              <a:rPr lang="es-ES" dirty="0" err="1" smtClean="0"/>
              <a:t>circle</a:t>
            </a:r>
            <a:r>
              <a:rPr lang="es-ES" dirty="0" smtClean="0"/>
              <a:t>?</a:t>
            </a:r>
          </a:p>
          <a:p>
            <a:r>
              <a:rPr lang="es-ES" dirty="0" err="1" smtClean="0"/>
              <a:t>Who</a:t>
            </a:r>
            <a:r>
              <a:rPr lang="es-ES" dirty="0" smtClean="0"/>
              <a:t> </a:t>
            </a:r>
            <a:r>
              <a:rPr lang="es-ES" dirty="0" err="1" smtClean="0"/>
              <a:t>makes</a:t>
            </a:r>
            <a:r>
              <a:rPr lang="es-ES" dirty="0" smtClean="0"/>
              <a:t>/</a:t>
            </a:r>
            <a:r>
              <a:rPr lang="es-ES" dirty="0" err="1" smtClean="0"/>
              <a:t>made</a:t>
            </a:r>
            <a:r>
              <a:rPr lang="es-ES" dirty="0" smtClean="0"/>
              <a:t> </a:t>
            </a:r>
            <a:r>
              <a:rPr lang="es-ES" dirty="0" err="1" smtClean="0"/>
              <a:t>crop</a:t>
            </a:r>
            <a:r>
              <a:rPr lang="es-ES" dirty="0" smtClean="0"/>
              <a:t> </a:t>
            </a:r>
            <a:r>
              <a:rPr lang="es-ES" dirty="0" err="1" smtClean="0"/>
              <a:t>circles</a:t>
            </a:r>
            <a:r>
              <a:rPr lang="es-ES" dirty="0" smtClean="0"/>
              <a:t>?</a:t>
            </a:r>
          </a:p>
          <a:p>
            <a:r>
              <a:rPr lang="es-ES" dirty="0" smtClean="0"/>
              <a:t>Of </a:t>
            </a:r>
            <a:r>
              <a:rPr lang="es-ES" dirty="0" err="1" smtClean="0"/>
              <a:t>what</a:t>
            </a:r>
            <a:r>
              <a:rPr lang="es-ES" dirty="0" smtClean="0"/>
              <a:t> </a:t>
            </a:r>
            <a:r>
              <a:rPr lang="es-ES" dirty="0" err="1" smtClean="0"/>
              <a:t>is</a:t>
            </a:r>
            <a:r>
              <a:rPr lang="es-ES" dirty="0" smtClean="0"/>
              <a:t> </a:t>
            </a:r>
            <a:r>
              <a:rPr lang="es-ES" dirty="0" err="1" smtClean="0"/>
              <a:t>the</a:t>
            </a:r>
            <a:r>
              <a:rPr lang="es-ES" dirty="0" smtClean="0"/>
              <a:t> </a:t>
            </a:r>
            <a:r>
              <a:rPr lang="es-ES" dirty="0" err="1" smtClean="0"/>
              <a:t>picture</a:t>
            </a:r>
            <a:r>
              <a:rPr lang="es-ES" dirty="0" smtClean="0"/>
              <a:t> to </a:t>
            </a:r>
            <a:r>
              <a:rPr lang="es-ES" dirty="0" err="1" smtClean="0"/>
              <a:t>the</a:t>
            </a:r>
            <a:r>
              <a:rPr lang="es-ES" dirty="0" smtClean="0"/>
              <a:t> </a:t>
            </a:r>
            <a:r>
              <a:rPr lang="es-ES" dirty="0" err="1" smtClean="0"/>
              <a:t>right</a:t>
            </a:r>
            <a:r>
              <a:rPr lang="es-ES" dirty="0" smtClean="0"/>
              <a:t>?</a:t>
            </a:r>
          </a:p>
          <a:p>
            <a:r>
              <a:rPr lang="es-ES" dirty="0" err="1" smtClean="0"/>
              <a:t>Where</a:t>
            </a:r>
            <a:r>
              <a:rPr lang="es-ES" dirty="0" smtClean="0"/>
              <a:t> can </a:t>
            </a:r>
            <a:r>
              <a:rPr lang="es-ES" dirty="0" err="1" smtClean="0"/>
              <a:t>you</a:t>
            </a:r>
            <a:r>
              <a:rPr lang="es-ES" dirty="0" smtClean="0"/>
              <a:t> </a:t>
            </a:r>
            <a:r>
              <a:rPr lang="es-ES" dirty="0" err="1" smtClean="0"/>
              <a:t>find</a:t>
            </a:r>
            <a:r>
              <a:rPr lang="es-ES" dirty="0" smtClean="0"/>
              <a:t> </a:t>
            </a:r>
            <a:r>
              <a:rPr lang="es-ES" dirty="0" err="1" smtClean="0"/>
              <a:t>it</a:t>
            </a:r>
            <a:r>
              <a:rPr lang="es-ES" dirty="0" smtClean="0"/>
              <a:t>?</a:t>
            </a:r>
            <a:r>
              <a:rPr lang="es-ES" dirty="0"/>
              <a:t> </a:t>
            </a:r>
            <a:endParaRPr lang="es-ES" dirty="0" smtClean="0"/>
          </a:p>
          <a:p>
            <a:r>
              <a:rPr lang="es-ES" dirty="0" err="1" smtClean="0"/>
              <a:t>Where</a:t>
            </a:r>
            <a:r>
              <a:rPr lang="es-ES" dirty="0" smtClean="0"/>
              <a:t> in </a:t>
            </a:r>
            <a:r>
              <a:rPr lang="es-ES" dirty="0" err="1" smtClean="0"/>
              <a:t>the</a:t>
            </a:r>
            <a:r>
              <a:rPr lang="es-ES" dirty="0" smtClean="0"/>
              <a:t> </a:t>
            </a:r>
            <a:r>
              <a:rPr lang="es-ES" dirty="0" err="1" smtClean="0"/>
              <a:t>world</a:t>
            </a:r>
            <a:r>
              <a:rPr lang="es-ES" dirty="0" smtClean="0"/>
              <a:t> do </a:t>
            </a:r>
            <a:r>
              <a:rPr lang="es-ES" dirty="0" err="1"/>
              <a:t>potatoes</a:t>
            </a:r>
            <a:r>
              <a:rPr lang="es-ES" dirty="0"/>
              <a:t> come </a:t>
            </a:r>
            <a:r>
              <a:rPr lang="es-ES" dirty="0" err="1" smtClean="0"/>
              <a:t>from</a:t>
            </a:r>
            <a:r>
              <a:rPr lang="es-ES" dirty="0" smtClean="0"/>
              <a:t> (</a:t>
            </a:r>
            <a:r>
              <a:rPr lang="es-ES" dirty="0" err="1" smtClean="0"/>
              <a:t>ie</a:t>
            </a:r>
            <a:r>
              <a:rPr lang="es-ES" dirty="0" smtClean="0"/>
              <a:t> </a:t>
            </a:r>
            <a:r>
              <a:rPr lang="es-ES" dirty="0" err="1" smtClean="0"/>
              <a:t>where</a:t>
            </a:r>
            <a:r>
              <a:rPr lang="es-ES" dirty="0" smtClean="0"/>
              <a:t> </a:t>
            </a:r>
            <a:r>
              <a:rPr lang="es-ES" dirty="0" err="1" smtClean="0"/>
              <a:t>they</a:t>
            </a:r>
            <a:r>
              <a:rPr lang="es-ES" dirty="0" smtClean="0"/>
              <a:t> </a:t>
            </a:r>
            <a:r>
              <a:rPr lang="es-ES" dirty="0" err="1" smtClean="0"/>
              <a:t>grow</a:t>
            </a:r>
            <a:r>
              <a:rPr lang="es-ES" dirty="0" smtClean="0"/>
              <a:t> in </a:t>
            </a:r>
            <a:r>
              <a:rPr lang="es-ES" dirty="0" err="1" smtClean="0"/>
              <a:t>the</a:t>
            </a:r>
            <a:r>
              <a:rPr lang="es-ES" dirty="0" smtClean="0"/>
              <a:t> wild)?</a:t>
            </a:r>
            <a:endParaRPr lang="es-ES" dirty="0"/>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00700" y="2463800"/>
            <a:ext cx="6591300" cy="4394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Tree>
    <p:extLst>
      <p:ext uri="{BB962C8B-B14F-4D97-AF65-F5344CB8AC3E}">
        <p14:creationId xmlns:p14="http://schemas.microsoft.com/office/powerpoint/2010/main" val="297261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65504" y="3124200"/>
            <a:ext cx="9144000" cy="1569660"/>
          </a:xfrm>
          <a:prstGeom prst="rect">
            <a:avLst/>
          </a:prstGeom>
          <a:noFill/>
        </p:spPr>
        <p:txBody>
          <a:bodyPr wrap="square" rtlCol="0">
            <a:spAutoFit/>
          </a:bodyPr>
          <a:lstStyle/>
          <a:p>
            <a:pPr algn="ctr"/>
            <a:r>
              <a:rPr lang="en-US" sz="9600" b="1" dirty="0">
                <a:solidFill>
                  <a:srgbClr val="020406"/>
                </a:solidFill>
              </a:rPr>
              <a:t>PERÚ</a:t>
            </a:r>
          </a:p>
        </p:txBody>
      </p:sp>
      <p:sp>
        <p:nvSpPr>
          <p:cNvPr id="7" name="TextBox 6"/>
          <p:cNvSpPr txBox="1"/>
          <p:nvPr/>
        </p:nvSpPr>
        <p:spPr>
          <a:xfrm>
            <a:off x="8686800" y="6691861"/>
            <a:ext cx="1981200" cy="230832"/>
          </a:xfrm>
          <a:prstGeom prst="rect">
            <a:avLst/>
          </a:prstGeom>
          <a:noFill/>
        </p:spPr>
        <p:txBody>
          <a:bodyPr wrap="square" rtlCol="0">
            <a:spAutoFit/>
          </a:bodyPr>
          <a:lstStyle/>
          <a:p>
            <a:pPr algn="r"/>
            <a:r>
              <a:rPr lang="en-US" sz="900" dirty="0">
                <a:solidFill>
                  <a:schemeClr val="bg1"/>
                </a:solidFill>
              </a:rPr>
              <a:t>©2015 Sra. Cruz</a:t>
            </a:r>
          </a:p>
        </p:txBody>
      </p:sp>
    </p:spTree>
    <p:extLst>
      <p:ext uri="{BB962C8B-B14F-4D97-AF65-F5344CB8AC3E}">
        <p14:creationId xmlns:p14="http://schemas.microsoft.com/office/powerpoint/2010/main" val="88026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94526"/>
            <a:ext cx="6303264" cy="5078313"/>
          </a:xfrm>
          <a:prstGeom prst="rect">
            <a:avLst/>
          </a:prstGeom>
          <a:noFill/>
        </p:spPr>
        <p:txBody>
          <a:bodyPr wrap="square" rtlCol="0">
            <a:spAutoFit/>
          </a:bodyPr>
          <a:lstStyle/>
          <a:p>
            <a:pPr algn="ctr"/>
            <a:r>
              <a:rPr lang="en-US" sz="5400" b="1" dirty="0" err="1">
                <a:solidFill>
                  <a:srgbClr val="020406"/>
                </a:solidFill>
              </a:rPr>
              <a:t>Perú</a:t>
            </a:r>
            <a:r>
              <a:rPr lang="en-US" sz="5400" b="1" dirty="0">
                <a:solidFill>
                  <a:srgbClr val="020406"/>
                </a:solidFill>
              </a:rPr>
              <a:t>, whose capital is Lima, </a:t>
            </a:r>
            <a:r>
              <a:rPr lang="en-US" sz="5400" b="1" dirty="0" smtClean="0">
                <a:solidFill>
                  <a:srgbClr val="020406"/>
                </a:solidFill>
              </a:rPr>
              <a:t>is located </a:t>
            </a:r>
            <a:r>
              <a:rPr lang="en-US" sz="5400" b="1" dirty="0">
                <a:solidFill>
                  <a:srgbClr val="020406"/>
                </a:solidFill>
              </a:rPr>
              <a:t>on the western coast </a:t>
            </a:r>
            <a:r>
              <a:rPr lang="en-US" sz="5400" b="1" dirty="0" smtClean="0">
                <a:solidFill>
                  <a:srgbClr val="020406"/>
                </a:solidFill>
              </a:rPr>
              <a:t>of South </a:t>
            </a:r>
            <a:r>
              <a:rPr lang="en-US" sz="5400" b="1" dirty="0">
                <a:solidFill>
                  <a:srgbClr val="020406"/>
                </a:solidFill>
              </a:rPr>
              <a:t>America &amp;</a:t>
            </a:r>
            <a:r>
              <a:rPr lang="en-US" sz="5400" b="1" dirty="0" smtClean="0">
                <a:solidFill>
                  <a:srgbClr val="020406"/>
                </a:solidFill>
              </a:rPr>
              <a:t> </a:t>
            </a:r>
            <a:r>
              <a:rPr lang="en-US" sz="5400" b="1" dirty="0">
                <a:solidFill>
                  <a:srgbClr val="020406"/>
                </a:solidFill>
              </a:rPr>
              <a:t>is about </a:t>
            </a:r>
            <a:r>
              <a:rPr lang="en-US" sz="5400" b="1" dirty="0" smtClean="0">
                <a:solidFill>
                  <a:srgbClr val="020406"/>
                </a:solidFill>
              </a:rPr>
              <a:t>the same </a:t>
            </a:r>
            <a:r>
              <a:rPr lang="en-US" sz="5400" b="1" dirty="0">
                <a:solidFill>
                  <a:srgbClr val="020406"/>
                </a:solidFill>
              </a:rPr>
              <a:t>size as </a:t>
            </a:r>
            <a:r>
              <a:rPr lang="en-US" sz="5400" b="1" dirty="0" smtClean="0">
                <a:solidFill>
                  <a:srgbClr val="020406"/>
                </a:solidFill>
              </a:rPr>
              <a:t>Alaska</a:t>
            </a:r>
            <a:r>
              <a:rPr lang="en-US" sz="5400" b="1" dirty="0">
                <a:solidFill>
                  <a:srgbClr val="020406"/>
                </a:solidFill>
              </a:rPr>
              <a:t>.</a:t>
            </a:r>
          </a:p>
        </p:txBody>
      </p:sp>
      <p:sp>
        <p:nvSpPr>
          <p:cNvPr id="7" name="TextBox 6"/>
          <p:cNvSpPr txBox="1"/>
          <p:nvPr/>
        </p:nvSpPr>
        <p:spPr>
          <a:xfrm>
            <a:off x="8686800" y="6691861"/>
            <a:ext cx="1981200" cy="230832"/>
          </a:xfrm>
          <a:prstGeom prst="rect">
            <a:avLst/>
          </a:prstGeom>
          <a:noFill/>
        </p:spPr>
        <p:txBody>
          <a:bodyPr wrap="square" rtlCol="0">
            <a:spAutoFit/>
          </a:bodyPr>
          <a:lstStyle/>
          <a:p>
            <a:pPr algn="r"/>
            <a:r>
              <a:rPr lang="en-US" sz="900" dirty="0">
                <a:solidFill>
                  <a:schemeClr val="bg1"/>
                </a:solidFill>
              </a:rPr>
              <a:t>©2015 Sra. Cruz</a:t>
            </a:r>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264" y="-1"/>
            <a:ext cx="5888736" cy="6867369"/>
          </a:xfrm>
          <a:prstGeom prst="rect">
            <a:avLst/>
          </a:prstGeom>
        </p:spPr>
      </p:pic>
    </p:spTree>
    <p:extLst>
      <p:ext uri="{BB962C8B-B14F-4D97-AF65-F5344CB8AC3E}">
        <p14:creationId xmlns:p14="http://schemas.microsoft.com/office/powerpoint/2010/main" val="388706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67368" cy="6858000"/>
          </a:xfrm>
          <a:prstGeom prst="rect">
            <a:avLst/>
          </a:prstGeom>
        </p:spPr>
      </p:pic>
      <p:sp>
        <p:nvSpPr>
          <p:cNvPr id="2" name="Content Placeholder 1"/>
          <p:cNvSpPr>
            <a:spLocks noGrp="1"/>
          </p:cNvSpPr>
          <p:nvPr>
            <p:ph sz="half" idx="1"/>
          </p:nvPr>
        </p:nvSpPr>
        <p:spPr>
          <a:xfrm>
            <a:off x="6867368" y="0"/>
            <a:ext cx="5324632" cy="6857999"/>
          </a:xfrm>
        </p:spPr>
        <p:txBody>
          <a:bodyPr>
            <a:normAutofit/>
          </a:bodyPr>
          <a:lstStyle/>
          <a:p>
            <a:pPr marL="0" indent="0">
              <a:buNone/>
            </a:pPr>
            <a:r>
              <a:rPr lang="en-US" dirty="0"/>
              <a:t>In </a:t>
            </a:r>
            <a:r>
              <a:rPr lang="en-US" dirty="0" smtClean="0"/>
              <a:t>Peru </a:t>
            </a:r>
            <a:r>
              <a:rPr lang="en-US" dirty="0"/>
              <a:t>there are 3</a:t>
            </a:r>
            <a:r>
              <a:rPr lang="en-US" dirty="0" smtClean="0"/>
              <a:t> </a:t>
            </a:r>
            <a:r>
              <a:rPr lang="en-US" dirty="0"/>
              <a:t>climate zones: </a:t>
            </a:r>
            <a:endParaRPr lang="en-US" dirty="0" smtClean="0"/>
          </a:p>
          <a:p>
            <a:r>
              <a:rPr lang="en-US" dirty="0" smtClean="0"/>
              <a:t>a </a:t>
            </a:r>
            <a:r>
              <a:rPr lang="en-US" dirty="0"/>
              <a:t>desert coastal strip (called </a:t>
            </a:r>
            <a:r>
              <a:rPr lang="en-US" i="1" dirty="0"/>
              <a:t>la Costa</a:t>
            </a:r>
            <a:r>
              <a:rPr lang="en-US" dirty="0"/>
              <a:t>), with a mild climate, cloudy &amp;</a:t>
            </a:r>
            <a:r>
              <a:rPr lang="en-US" dirty="0" smtClean="0"/>
              <a:t> </a:t>
            </a:r>
            <a:r>
              <a:rPr lang="en-US" dirty="0"/>
              <a:t>foggy in winter and pleasantly warm in summer; </a:t>
            </a:r>
            <a:endParaRPr lang="en-US" dirty="0" smtClean="0"/>
          </a:p>
          <a:p>
            <a:r>
              <a:rPr lang="en-US" dirty="0" smtClean="0"/>
              <a:t>the </a:t>
            </a:r>
            <a:r>
              <a:rPr lang="en-US" dirty="0"/>
              <a:t>Andean zone (</a:t>
            </a:r>
            <a:r>
              <a:rPr lang="en-US" i="1" dirty="0"/>
              <a:t>la Sierra</a:t>
            </a:r>
            <a:r>
              <a:rPr lang="en-US" dirty="0"/>
              <a:t>), more or less cold depending on </a:t>
            </a:r>
            <a:r>
              <a:rPr lang="en-US" dirty="0" smtClean="0"/>
              <a:t>altitude </a:t>
            </a:r>
          </a:p>
          <a:p>
            <a:r>
              <a:rPr lang="en-US" dirty="0" smtClean="0"/>
              <a:t>the </a:t>
            </a:r>
            <a:r>
              <a:rPr lang="en-US" dirty="0"/>
              <a:t>large eastern area covered by the Amazonian forest (</a:t>
            </a:r>
            <a:r>
              <a:rPr lang="en-US" i="1" dirty="0"/>
              <a:t>la </a:t>
            </a:r>
            <a:r>
              <a:rPr lang="en-US" i="1" dirty="0" err="1"/>
              <a:t>Selva</a:t>
            </a:r>
            <a:r>
              <a:rPr lang="en-US" dirty="0"/>
              <a:t>), with a hot &amp;</a:t>
            </a:r>
            <a:r>
              <a:rPr lang="en-US" dirty="0" smtClean="0"/>
              <a:t> </a:t>
            </a:r>
            <a:r>
              <a:rPr lang="en-US" dirty="0"/>
              <a:t>humid climate throughout the year. </a:t>
            </a:r>
          </a:p>
        </p:txBody>
      </p:sp>
    </p:spTree>
    <p:extLst>
      <p:ext uri="{BB962C8B-B14F-4D97-AF65-F5344CB8AC3E}">
        <p14:creationId xmlns:p14="http://schemas.microsoft.com/office/powerpoint/2010/main" val="145193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32"/>
            <a:ext cx="12192000" cy="6871659"/>
          </a:xfrm>
          <a:prstGeom prst="rect">
            <a:avLst/>
          </a:prstGeom>
        </p:spPr>
      </p:pic>
      <p:sp>
        <p:nvSpPr>
          <p:cNvPr id="5" name="TextBox 4"/>
          <p:cNvSpPr txBox="1"/>
          <p:nvPr/>
        </p:nvSpPr>
        <p:spPr>
          <a:xfrm>
            <a:off x="1524000" y="198120"/>
            <a:ext cx="9144000" cy="4832092"/>
          </a:xfrm>
          <a:prstGeom prst="rect">
            <a:avLst/>
          </a:prstGeom>
          <a:noFill/>
        </p:spPr>
        <p:txBody>
          <a:bodyPr wrap="square" rtlCol="0">
            <a:spAutoFit/>
          </a:bodyPr>
          <a:lstStyle/>
          <a:p>
            <a:pPr algn="ctr"/>
            <a:r>
              <a:rPr lang="en-US" sz="4400" b="1" dirty="0">
                <a:ln>
                  <a:solidFill>
                    <a:srgbClr val="020406"/>
                  </a:solidFill>
                </a:ln>
                <a:solidFill>
                  <a:schemeClr val="bg1"/>
                </a:solidFill>
              </a:rPr>
              <a:t>The </a:t>
            </a:r>
            <a:r>
              <a:rPr lang="en-US" sz="4400" b="1" dirty="0" err="1">
                <a:ln>
                  <a:solidFill>
                    <a:srgbClr val="020406"/>
                  </a:solidFill>
                </a:ln>
                <a:solidFill>
                  <a:schemeClr val="bg1"/>
                </a:solidFill>
              </a:rPr>
              <a:t>Nazca</a:t>
            </a:r>
            <a:r>
              <a:rPr lang="en-US" sz="4400" b="1" dirty="0">
                <a:ln>
                  <a:solidFill>
                    <a:srgbClr val="020406"/>
                  </a:solidFill>
                </a:ln>
                <a:solidFill>
                  <a:schemeClr val="bg1"/>
                </a:solidFill>
              </a:rPr>
              <a:t> lines in Peru were created by the </a:t>
            </a:r>
            <a:r>
              <a:rPr lang="en-US" sz="4400" b="1" dirty="0" err="1">
                <a:ln>
                  <a:solidFill>
                    <a:srgbClr val="020406"/>
                  </a:solidFill>
                </a:ln>
                <a:solidFill>
                  <a:schemeClr val="bg1"/>
                </a:solidFill>
              </a:rPr>
              <a:t>Nazca</a:t>
            </a:r>
            <a:r>
              <a:rPr lang="en-US" sz="4400" b="1" dirty="0">
                <a:ln>
                  <a:solidFill>
                    <a:srgbClr val="020406"/>
                  </a:solidFill>
                </a:ln>
                <a:solidFill>
                  <a:schemeClr val="bg1"/>
                </a:solidFill>
              </a:rPr>
              <a:t> civilization over 1300 years ago.  They are only visible by air and it is believed that the </a:t>
            </a:r>
            <a:r>
              <a:rPr lang="en-US" sz="4400" b="1" dirty="0" err="1">
                <a:ln>
                  <a:solidFill>
                    <a:srgbClr val="020406"/>
                  </a:solidFill>
                </a:ln>
                <a:solidFill>
                  <a:schemeClr val="bg1"/>
                </a:solidFill>
              </a:rPr>
              <a:t>Nazca</a:t>
            </a:r>
            <a:r>
              <a:rPr lang="en-US" sz="4400" b="1" dirty="0">
                <a:ln>
                  <a:solidFill>
                    <a:srgbClr val="020406"/>
                  </a:solidFill>
                </a:ln>
                <a:solidFill>
                  <a:schemeClr val="bg1"/>
                </a:solidFill>
              </a:rPr>
              <a:t> people created them for their gods.  The largest figure measures almost 900 feet long.  </a:t>
            </a:r>
          </a:p>
        </p:txBody>
      </p:sp>
    </p:spTree>
    <p:extLst>
      <p:ext uri="{BB962C8B-B14F-4D97-AF65-F5344CB8AC3E}">
        <p14:creationId xmlns:p14="http://schemas.microsoft.com/office/powerpoint/2010/main" val="266051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3132667"/>
            <a:ext cx="4967111" cy="372533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3351" y="1"/>
            <a:ext cx="4868649" cy="3649662"/>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649663"/>
            <a:ext cx="3810000" cy="2857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6387921" cy="28575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3649663"/>
            <a:ext cx="3352800" cy="2517648"/>
          </a:xfrm>
          <a:prstGeom prst="rect">
            <a:avLst/>
          </a:prstGeom>
        </p:spPr>
      </p:pic>
    </p:spTree>
    <p:extLst>
      <p:ext uri="{BB962C8B-B14F-4D97-AF65-F5344CB8AC3E}">
        <p14:creationId xmlns:p14="http://schemas.microsoft.com/office/powerpoint/2010/main" val="358501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0"/>
            <a:ext cx="7010400" cy="4292600"/>
          </a:xfrm>
          <a:prstGeom prst="rect">
            <a:avLst/>
          </a:prstGeom>
        </p:spPr>
      </p:pic>
      <p:sp>
        <p:nvSpPr>
          <p:cNvPr id="4" name="Text Placeholder 3"/>
          <p:cNvSpPr>
            <a:spLocks noGrp="1"/>
          </p:cNvSpPr>
          <p:nvPr>
            <p:ph sz="half" idx="1"/>
          </p:nvPr>
        </p:nvSpPr>
        <p:spPr>
          <a:xfrm>
            <a:off x="0" y="21208"/>
            <a:ext cx="5181600" cy="6836791"/>
          </a:xfrm>
        </p:spPr>
        <p:txBody>
          <a:bodyPr>
            <a:normAutofit/>
          </a:bodyPr>
          <a:lstStyle/>
          <a:p>
            <a:pPr fontAlgn="base"/>
            <a:r>
              <a:rPr lang="en-US" dirty="0" smtClean="0"/>
              <a:t>El </a:t>
            </a:r>
            <a:r>
              <a:rPr lang="en-US" dirty="0" err="1" smtClean="0"/>
              <a:t>Día</a:t>
            </a:r>
            <a:r>
              <a:rPr lang="en-US" dirty="0" smtClean="0"/>
              <a:t> </a:t>
            </a:r>
            <a:r>
              <a:rPr lang="en-US" dirty="0"/>
              <a:t>de </a:t>
            </a:r>
            <a:r>
              <a:rPr lang="en-US" dirty="0" err="1" smtClean="0"/>
              <a:t>Independencia</a:t>
            </a:r>
            <a:r>
              <a:rPr lang="en-US" dirty="0" smtClean="0"/>
              <a:t>: </a:t>
            </a:r>
          </a:p>
          <a:p>
            <a:pPr marL="0" indent="0" fontAlgn="base">
              <a:buNone/>
            </a:pPr>
            <a:r>
              <a:rPr lang="en-US" dirty="0" smtClean="0"/>
              <a:t>	</a:t>
            </a:r>
            <a:r>
              <a:rPr lang="en-US" b="1" dirty="0" smtClean="0"/>
              <a:t>28 </a:t>
            </a:r>
            <a:r>
              <a:rPr lang="en-US" b="1" dirty="0"/>
              <a:t>de </a:t>
            </a:r>
            <a:r>
              <a:rPr lang="en-US" b="1" dirty="0" err="1" smtClean="0"/>
              <a:t>julio</a:t>
            </a:r>
            <a:r>
              <a:rPr lang="en-US" b="1" dirty="0" smtClean="0"/>
              <a:t>, 1821</a:t>
            </a:r>
            <a:r>
              <a:rPr lang="en-US" dirty="0"/>
              <a:t>.</a:t>
            </a:r>
          </a:p>
          <a:p>
            <a:pPr fontAlgn="base"/>
            <a:r>
              <a:rPr lang="en-US" dirty="0" smtClean="0">
                <a:solidFill>
                  <a:schemeClr val="tx1"/>
                </a:solidFill>
              </a:rPr>
              <a:t>The </a:t>
            </a:r>
            <a:r>
              <a:rPr lang="en-US" dirty="0">
                <a:solidFill>
                  <a:schemeClr val="tx1"/>
                </a:solidFill>
              </a:rPr>
              <a:t>current </a:t>
            </a:r>
            <a:r>
              <a:rPr lang="en-US" dirty="0" smtClean="0">
                <a:solidFill>
                  <a:schemeClr val="tx1"/>
                </a:solidFill>
              </a:rPr>
              <a:t>flag </a:t>
            </a:r>
            <a:r>
              <a:rPr lang="en-US" dirty="0">
                <a:solidFill>
                  <a:schemeClr val="tx1"/>
                </a:solidFill>
              </a:rPr>
              <a:t>of Peru was officially adopted on </a:t>
            </a:r>
            <a:r>
              <a:rPr lang="en-US" b="1" dirty="0">
                <a:solidFill>
                  <a:schemeClr val="tx1"/>
                </a:solidFill>
              </a:rPr>
              <a:t>February 25, 1825</a:t>
            </a:r>
            <a:r>
              <a:rPr lang="en-US" dirty="0" smtClean="0">
                <a:solidFill>
                  <a:schemeClr val="tx1"/>
                </a:solidFill>
              </a:rPr>
              <a:t>.</a:t>
            </a:r>
          </a:p>
          <a:p>
            <a:pPr fontAlgn="base"/>
            <a:r>
              <a:rPr lang="en-US" b="1" dirty="0" smtClean="0"/>
              <a:t>José de </a:t>
            </a:r>
            <a:r>
              <a:rPr lang="en-US" b="1" dirty="0"/>
              <a:t>San </a:t>
            </a:r>
            <a:r>
              <a:rPr lang="en-US" b="1" dirty="0" smtClean="0"/>
              <a:t>Martín, known as </a:t>
            </a:r>
            <a:r>
              <a:rPr lang="en-US" b="1" i="1" dirty="0" smtClean="0"/>
              <a:t>The Liberator</a:t>
            </a:r>
            <a:r>
              <a:rPr lang="en-US" i="1" dirty="0" smtClean="0"/>
              <a:t>,</a:t>
            </a:r>
            <a:r>
              <a:rPr lang="en-US" dirty="0"/>
              <a:t> </a:t>
            </a:r>
            <a:r>
              <a:rPr lang="en-US" dirty="0" smtClean="0"/>
              <a:t>designed the flag.</a:t>
            </a:r>
            <a:endParaRPr lang="en-US" i="1" dirty="0" smtClean="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3371849"/>
            <a:ext cx="3454400" cy="3486150"/>
          </a:xfrm>
        </p:spPr>
      </p:pic>
      <p:sp>
        <p:nvSpPr>
          <p:cNvPr id="9" name="TextBox 8"/>
          <p:cNvSpPr txBox="1"/>
          <p:nvPr/>
        </p:nvSpPr>
        <p:spPr>
          <a:xfrm>
            <a:off x="2781300" y="4313808"/>
            <a:ext cx="94107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José de San Martín was a Spanish-born, Argentine </a:t>
            </a:r>
            <a:r>
              <a:rPr lang="en-US" sz="2800" dirty="0"/>
              <a:t>soldier, statesman, &amp;</a:t>
            </a:r>
            <a:r>
              <a:rPr lang="en-US" sz="2800" dirty="0" smtClean="0"/>
              <a:t> </a:t>
            </a:r>
            <a:r>
              <a:rPr lang="en-US" sz="2800" dirty="0"/>
              <a:t>national hero who helped lead the revolutions against Spanish </a:t>
            </a:r>
            <a:r>
              <a:rPr lang="en-US" sz="2800" dirty="0" smtClean="0"/>
              <a:t>rule in</a:t>
            </a:r>
            <a:r>
              <a:rPr lang="en-US" sz="2800" dirty="0"/>
              <a:t> Argentina (1812), Chile (1818), &amp; Peru (1821</a:t>
            </a:r>
            <a:r>
              <a:rPr lang="en-US" sz="2800" dirty="0" smtClean="0"/>
              <a:t>).</a:t>
            </a:r>
          </a:p>
          <a:p>
            <a:pPr marL="457200" indent="-457200">
              <a:buFont typeface="Arial" panose="020B0604020202020204" pitchFamily="34" charset="0"/>
              <a:buChar char="•"/>
            </a:pPr>
            <a:r>
              <a:rPr lang="en-US" sz="2800" dirty="0"/>
              <a:t>José de San Martín </a:t>
            </a:r>
            <a:r>
              <a:rPr lang="en-US" sz="2800" dirty="0" smtClean="0"/>
              <a:t>worked with Simon Bolivar, who freed Venezuela</a:t>
            </a:r>
            <a:r>
              <a:rPr lang="en-US" sz="2800" dirty="0"/>
              <a:t>, Colombia &amp;</a:t>
            </a:r>
            <a:r>
              <a:rPr lang="en-US" sz="2800" dirty="0" smtClean="0"/>
              <a:t> </a:t>
            </a:r>
            <a:r>
              <a:rPr lang="en-US" sz="2800" dirty="0"/>
              <a:t>Ecuador from Spanish imperial </a:t>
            </a:r>
            <a:r>
              <a:rPr lang="en-US" sz="2800" dirty="0" smtClean="0"/>
              <a:t>rule.</a:t>
            </a:r>
            <a:endParaRPr lang="en-US" sz="2800" dirty="0"/>
          </a:p>
        </p:txBody>
      </p:sp>
    </p:spTree>
    <p:extLst>
      <p:ext uri="{BB962C8B-B14F-4D97-AF65-F5344CB8AC3E}">
        <p14:creationId xmlns:p14="http://schemas.microsoft.com/office/powerpoint/2010/main" val="123072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2281</TotalTime>
  <Words>1558</Words>
  <Application>Microsoft Office PowerPoint</Application>
  <PresentationFormat>Widescreen</PresentationFormat>
  <Paragraphs>112</Paragraphs>
  <Slides>21</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Huayno Peruano https://www.youtube.com/watch?v=HiS4V1mMhes </vt:lpstr>
      <vt:lpstr>PowerPoint Presentation</vt:lpstr>
      <vt:lpstr>Machu Picchu</vt:lpstr>
      <vt:lpstr>Religión </vt:lpstr>
      <vt:lpstr>Perú</vt:lpstr>
    </vt:vector>
  </TitlesOfParts>
  <Company>Gibson County Special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Barbour</dc:creator>
  <cp:lastModifiedBy>Misha Heglar</cp:lastModifiedBy>
  <cp:revision>100</cp:revision>
  <dcterms:created xsi:type="dcterms:W3CDTF">2016-09-15T18:36:06Z</dcterms:created>
  <dcterms:modified xsi:type="dcterms:W3CDTF">2017-09-15T20:38:20Z</dcterms:modified>
</cp:coreProperties>
</file>